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8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5"/>
  </p:notesMasterIdLst>
  <p:sldIdLst>
    <p:sldId id="256" r:id="rId5"/>
    <p:sldId id="1094" r:id="rId6"/>
    <p:sldId id="1052" r:id="rId7"/>
    <p:sldId id="1093" r:id="rId8"/>
    <p:sldId id="1050" r:id="rId9"/>
    <p:sldId id="716" r:id="rId10"/>
    <p:sldId id="718" r:id="rId11"/>
    <p:sldId id="1061" r:id="rId12"/>
    <p:sldId id="529" r:id="rId13"/>
    <p:sldId id="1131" r:id="rId14"/>
    <p:sldId id="1193" r:id="rId15"/>
    <p:sldId id="1195" r:id="rId16"/>
    <p:sldId id="1196" r:id="rId17"/>
    <p:sldId id="1197" r:id="rId18"/>
    <p:sldId id="1198" r:id="rId19"/>
    <p:sldId id="1136" r:id="rId20"/>
    <p:sldId id="1067" r:id="rId21"/>
    <p:sldId id="1123" r:id="rId22"/>
    <p:sldId id="1098" r:id="rId23"/>
    <p:sldId id="1099" r:id="rId24"/>
    <p:sldId id="1104" r:id="rId25"/>
    <p:sldId id="1101" r:id="rId26"/>
    <p:sldId id="1192" r:id="rId27"/>
    <p:sldId id="1175" r:id="rId28"/>
    <p:sldId id="1186" r:id="rId29"/>
    <p:sldId id="1189" r:id="rId30"/>
    <p:sldId id="1188" r:id="rId31"/>
    <p:sldId id="1199" r:id="rId32"/>
    <p:sldId id="1200" r:id="rId33"/>
    <p:sldId id="26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yce Hesterman" initials="BH" lastIdx="4" clrIdx="0">
    <p:extLst>
      <p:ext uri="{19B8F6BF-5375-455C-9EA6-DF929625EA0E}">
        <p15:presenceInfo xmlns:p15="http://schemas.microsoft.com/office/powerpoint/2012/main" userId="Bryce Hesterm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5053"/>
    <a:srgbClr val="FEFFC5"/>
    <a:srgbClr val="96D8DF"/>
    <a:srgbClr val="006169"/>
    <a:srgbClr val="EFEFEF"/>
    <a:srgbClr val="CBD2D4"/>
    <a:srgbClr val="EF355B"/>
    <a:srgbClr val="B0D795"/>
    <a:srgbClr val="82A162"/>
    <a:srgbClr val="ECAB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83898" autoAdjust="0"/>
  </p:normalViewPr>
  <p:slideViewPr>
    <p:cSldViewPr snapToGrid="0">
      <p:cViewPr varScale="1">
        <p:scale>
          <a:sx n="57" d="100"/>
          <a:sy n="57" d="100"/>
        </p:scale>
        <p:origin x="1236" y="7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ryanne Mansell" userId="f3b0d7b3-9b48-4427-9dd5-1e8a39072e16" providerId="ADAL" clId="{EB3ABBF4-29C6-4E70-BCA2-C1E26FAD3FCA}"/>
    <pc:docChg chg="modSld">
      <pc:chgData name="Coryanne Mansell" userId="f3b0d7b3-9b48-4427-9dd5-1e8a39072e16" providerId="ADAL" clId="{EB3ABBF4-29C6-4E70-BCA2-C1E26FAD3FCA}" dt="2024-06-21T20:12:31.610" v="72" actId="20577"/>
      <pc:docMkLst>
        <pc:docMk/>
      </pc:docMkLst>
      <pc:sldChg chg="modSp mod">
        <pc:chgData name="Coryanne Mansell" userId="f3b0d7b3-9b48-4427-9dd5-1e8a39072e16" providerId="ADAL" clId="{EB3ABBF4-29C6-4E70-BCA2-C1E26FAD3FCA}" dt="2024-06-21T20:12:31.610" v="72" actId="20577"/>
        <pc:sldMkLst>
          <pc:docMk/>
          <pc:sldMk cId="332021291" sldId="256"/>
        </pc:sldMkLst>
        <pc:spChg chg="mod">
          <ac:chgData name="Coryanne Mansell" userId="f3b0d7b3-9b48-4427-9dd5-1e8a39072e16" providerId="ADAL" clId="{EB3ABBF4-29C6-4E70-BCA2-C1E26FAD3FCA}" dt="2024-06-21T20:12:25.993" v="70" actId="20577"/>
          <ac:spMkLst>
            <pc:docMk/>
            <pc:sldMk cId="332021291" sldId="256"/>
            <ac:spMk id="2" creationId="{00000000-0000-0000-0000-000000000000}"/>
          </ac:spMkLst>
        </pc:spChg>
        <pc:spChg chg="mod">
          <ac:chgData name="Coryanne Mansell" userId="f3b0d7b3-9b48-4427-9dd5-1e8a39072e16" providerId="ADAL" clId="{EB3ABBF4-29C6-4E70-BCA2-C1E26FAD3FCA}" dt="2024-06-21T20:12:31.610" v="72" actId="20577"/>
          <ac:spMkLst>
            <pc:docMk/>
            <pc:sldMk cId="332021291" sldId="256"/>
            <ac:spMk id="3" creationId="{00000000-0000-0000-0000-000000000000}"/>
          </ac:spMkLst>
        </pc:spChg>
      </pc:sldChg>
      <pc:sldChg chg="modSp mod">
        <pc:chgData name="Coryanne Mansell" userId="f3b0d7b3-9b48-4427-9dd5-1e8a39072e16" providerId="ADAL" clId="{EB3ABBF4-29C6-4E70-BCA2-C1E26FAD3FCA}" dt="2024-06-18T23:01:07.282" v="64" actId="20577"/>
        <pc:sldMkLst>
          <pc:docMk/>
          <pc:sldMk cId="355875955" sldId="718"/>
        </pc:sldMkLst>
        <pc:spChg chg="mod">
          <ac:chgData name="Coryanne Mansell" userId="f3b0d7b3-9b48-4427-9dd5-1e8a39072e16" providerId="ADAL" clId="{EB3ABBF4-29C6-4E70-BCA2-C1E26FAD3FCA}" dt="2024-06-18T23:01:07.282" v="64" actId="20577"/>
          <ac:spMkLst>
            <pc:docMk/>
            <pc:sldMk cId="355875955" sldId="718"/>
            <ac:spMk id="5" creationId="{38BE1081-27C8-0A33-C327-1E01B4528D73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resourcerecycling.sharepoint.com/sites/highcountry/Shared%20Documents/Summit%20County%20C&amp;D%20Policy%20Creation/3%20-%20Project%20Working%20Files/Task%203%20Technical%20Support/Copy%20of%20Summary%20Responses_Summit%20County%20Builders%20CD%20Surve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resourcerecycling.sharepoint.com/sites/highcountry/Shared%20Documents/Summit%20County%20C&amp;D%20Policy%20Creation/3%20-%20Project%20Working%20Files/Task%203%20Technical%20Support/Copy%20of%20Summary%20Responses_Summit%20County%20Builders%20CD%20Surve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resourcerecycling.sharepoint.com/sites/highcountry/Shared%20Documents/Summit%20County%20C&amp;D%20Policy%20Creation/3%20-%20Project%20Working%20Files/Task%203%20Technical%20Support/Copy%20of%20Summary%20Responses_Summit%20County%20Builders%20CD%20Survey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418096134181198"/>
          <c:y val="3.2105067452815661E-2"/>
          <c:w val="0.65172078208996442"/>
          <c:h val="0.8067451896405196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C98-4D72-A3C1-D978B226D58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C98-4D72-A3C1-D978B226D58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C98-4D72-A3C1-D978B226D58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C98-4D72-A3C1-D978B226D58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CC98-4D72-A3C1-D978B226D58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CC98-4D72-A3C1-D978B226D58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'[Copy of Summary Responses_Summit County Builders CD Survey.xlsx]Question 1'!$H$4:$H$9</c:f>
              <c:strCache>
                <c:ptCount val="6"/>
                <c:pt idx="0">
                  <c:v>New Homes</c:v>
                </c:pt>
                <c:pt idx="1">
                  <c:v>Remodels/Additions</c:v>
                </c:pt>
                <c:pt idx="2">
                  <c:v>Commercial Multi-Family</c:v>
                </c:pt>
                <c:pt idx="3">
                  <c:v>Commercial Business</c:v>
                </c:pt>
                <c:pt idx="4">
                  <c:v>Demolition/Deconstruction</c:v>
                </c:pt>
                <c:pt idx="5">
                  <c:v>Other (Please Specify)</c:v>
                </c:pt>
              </c:strCache>
            </c:strRef>
          </c:cat>
          <c:val>
            <c:numRef>
              <c:f>'[Copy of Summary Responses_Summit County Builders CD Survey.xlsx]Question 1'!$I$4:$I$9</c:f>
              <c:numCache>
                <c:formatCode>General</c:formatCode>
                <c:ptCount val="6"/>
                <c:pt idx="0">
                  <c:v>48</c:v>
                </c:pt>
                <c:pt idx="1">
                  <c:v>52</c:v>
                </c:pt>
                <c:pt idx="2">
                  <c:v>13</c:v>
                </c:pt>
                <c:pt idx="3">
                  <c:v>8</c:v>
                </c:pt>
                <c:pt idx="4">
                  <c:v>11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C98-4D72-A3C1-D978B226D587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6283795374562669E-2"/>
          <c:y val="0.87387396704186149"/>
          <c:w val="0.84157918070514048"/>
          <c:h val="0.10861417798387529"/>
        </c:manualLayout>
      </c:layout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BE5-469C-980A-B0AD3D4F1AB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BE5-469C-980A-B0AD3D4F1AB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BE5-469C-980A-B0AD3D4F1ABD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baseline="0"/>
                      <a:t>
</a:t>
                    </a:r>
                    <a:fld id="{836A3DA5-616C-457E-BA63-25DA14B46B28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BE5-469C-980A-B0AD3D4F1AB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aseline="0"/>
                      <a:t>
</a:t>
                    </a:r>
                    <a:fld id="{010BCDB5-1720-4506-8753-0B3AE15D1A33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BE5-469C-980A-B0AD3D4F1ABD}"/>
                </c:ext>
              </c:extLst>
            </c:dLbl>
            <c:dLbl>
              <c:idx val="2"/>
              <c:layout>
                <c:manualLayout>
                  <c:x val="0.14137323920777511"/>
                  <c:y val="0.15603701583812274"/>
                </c:manualLayout>
              </c:layout>
              <c:tx>
                <c:rich>
                  <a:bodyPr/>
                  <a:lstStyle/>
                  <a:p>
                    <a:r>
                      <a:rPr lang="en-US" baseline="0"/>
                      <a:t>
</a:t>
                    </a:r>
                    <a:fld id="{E25D7304-434E-4473-98A7-C7C0E40347A6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BE5-469C-980A-B0AD3D4F1A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'[Copy of Summary Responses_Summit County Builders CD Survey.xlsx]Question 2'!$K$4:$K$6</c:f>
              <c:strCache>
                <c:ptCount val="3"/>
                <c:pt idx="0">
                  <c:v>1 to 5</c:v>
                </c:pt>
                <c:pt idx="1">
                  <c:v>6 to 15</c:v>
                </c:pt>
                <c:pt idx="2">
                  <c:v>More than 15</c:v>
                </c:pt>
              </c:strCache>
            </c:strRef>
          </c:cat>
          <c:val>
            <c:numRef>
              <c:f>'[Copy of Summary Responses_Summit County Builders CD Survey.xlsx]Question 2'!$L$4:$L$6</c:f>
              <c:numCache>
                <c:formatCode>General</c:formatCode>
                <c:ptCount val="3"/>
                <c:pt idx="0">
                  <c:v>38</c:v>
                </c:pt>
                <c:pt idx="1">
                  <c:v>16</c:v>
                </c:pt>
                <c:pt idx="2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BE5-469C-980A-B0AD3D4F1ABD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'[Copy of Summary Responses_Summit County Builders CD Survey.xlsx]Question 8'!$B$93</c:f>
              <c:strCache>
                <c:ptCount val="1"/>
                <c:pt idx="0">
                  <c:v>Disagree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'[1]Question 8'!$A$94:$A$98</c:f>
              <c:strCache>
                <c:ptCount val="5"/>
                <c:pt idx="0">
                  <c:v>Phased in over time.</c:v>
                </c:pt>
                <c:pt idx="1">
                  <c:v>Consistent Across Summit County</c:v>
                </c:pt>
                <c:pt idx="2">
                  <c:v>Consider the project size and type</c:v>
                </c:pt>
                <c:pt idx="3">
                  <c:v>Apply to demolition projects.</c:v>
                </c:pt>
                <c:pt idx="4">
                  <c:v>Apply to new construction and remodels.</c:v>
                </c:pt>
              </c:strCache>
            </c:strRef>
          </c:cat>
          <c:val>
            <c:numRef>
              <c:f>'[1]Question 8'!$B$94:$B$98</c:f>
              <c:numCache>
                <c:formatCode>0%</c:formatCode>
                <c:ptCount val="5"/>
                <c:pt idx="0">
                  <c:v>3.2000000000000001E-2</c:v>
                </c:pt>
                <c:pt idx="1">
                  <c:v>0.111</c:v>
                </c:pt>
                <c:pt idx="2">
                  <c:v>0.19</c:v>
                </c:pt>
                <c:pt idx="3">
                  <c:v>0.25800000000000001</c:v>
                </c:pt>
                <c:pt idx="4">
                  <c:v>0.33300000000000002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75-423D-A0A1-5322881AE91F}"/>
            </c:ext>
          </c:extLst>
        </c:ser>
        <c:ser>
          <c:idx val="1"/>
          <c:order val="1"/>
          <c:tx>
            <c:strRef>
              <c:f>'[Copy of Summary Responses_Summit County Builders CD Survey.xlsx]Question 8'!$C$93</c:f>
              <c:strCache>
                <c:ptCount val="1"/>
                <c:pt idx="0">
                  <c:v>Agree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'[1]Question 8'!$A$94:$A$98</c:f>
              <c:strCache>
                <c:ptCount val="5"/>
                <c:pt idx="0">
                  <c:v>Phased in over time.</c:v>
                </c:pt>
                <c:pt idx="1">
                  <c:v>Consistent Across Summit County</c:v>
                </c:pt>
                <c:pt idx="2">
                  <c:v>Consider the project size and type</c:v>
                </c:pt>
                <c:pt idx="3">
                  <c:v>Apply to demolition projects.</c:v>
                </c:pt>
                <c:pt idx="4">
                  <c:v>Apply to new construction and remodels.</c:v>
                </c:pt>
              </c:strCache>
            </c:strRef>
          </c:cat>
          <c:val>
            <c:numRef>
              <c:f>'[1]Question 8'!$C$94:$C$98</c:f>
              <c:numCache>
                <c:formatCode>0%</c:formatCode>
                <c:ptCount val="5"/>
                <c:pt idx="0">
                  <c:v>0.873</c:v>
                </c:pt>
                <c:pt idx="1">
                  <c:v>0.82600000000000007</c:v>
                </c:pt>
                <c:pt idx="2">
                  <c:v>0.63500000000000001</c:v>
                </c:pt>
                <c:pt idx="3">
                  <c:v>0.58099999999999996</c:v>
                </c:pt>
                <c:pt idx="4">
                  <c:v>0.50800000000000001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75-423D-A0A1-5322881AE91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590416"/>
        <c:axId val="1581776"/>
      </c:barChart>
      <c:catAx>
        <c:axId val="1590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1776"/>
        <c:crosses val="autoZero"/>
        <c:auto val="1"/>
        <c:lblAlgn val="ctr"/>
        <c:lblOffset val="100"/>
        <c:noMultiLvlLbl val="0"/>
      </c:catAx>
      <c:valAx>
        <c:axId val="1581776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0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5.svg"/><Relationship Id="rId5" Type="http://schemas.openxmlformats.org/officeDocument/2006/relationships/image" Target="../media/image20.png"/><Relationship Id="rId4" Type="http://schemas.openxmlformats.org/officeDocument/2006/relationships/image" Target="../media/image44.sv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5.svg"/><Relationship Id="rId5" Type="http://schemas.openxmlformats.org/officeDocument/2006/relationships/image" Target="../media/image20.png"/><Relationship Id="rId4" Type="http://schemas.openxmlformats.org/officeDocument/2006/relationships/image" Target="../media/image4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5FCB42-F03E-4EAF-8D80-69C344185AE2}" type="doc">
      <dgm:prSet loTypeId="urn:microsoft.com/office/officeart/2005/8/layout/vList2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103CEA25-CF6B-4D1A-AD7D-6A92C08406E5}">
      <dgm:prSet/>
      <dgm:spPr/>
      <dgm:t>
        <a:bodyPr/>
        <a:lstStyle/>
        <a:p>
          <a:r>
            <a:rPr lang="en-US" i="0" dirty="0"/>
            <a:t>4 Zero Waste Task Force Meetings</a:t>
          </a:r>
        </a:p>
      </dgm:t>
    </dgm:pt>
    <dgm:pt modelId="{C46205B0-B15D-4378-B22F-993F638FDC62}" type="parTrans" cxnId="{07703874-7D5C-4FB9-A037-4845E688B4E4}">
      <dgm:prSet/>
      <dgm:spPr/>
      <dgm:t>
        <a:bodyPr/>
        <a:lstStyle/>
        <a:p>
          <a:endParaRPr lang="en-US"/>
        </a:p>
      </dgm:t>
    </dgm:pt>
    <dgm:pt modelId="{25D3ED5B-9F5B-46E3-A06A-21D75A71ED05}" type="sibTrans" cxnId="{07703874-7D5C-4FB9-A037-4845E688B4E4}">
      <dgm:prSet/>
      <dgm:spPr/>
      <dgm:t>
        <a:bodyPr/>
        <a:lstStyle/>
        <a:p>
          <a:endParaRPr lang="en-US"/>
        </a:p>
      </dgm:t>
    </dgm:pt>
    <dgm:pt modelId="{400EA49A-0376-4ACF-B835-7DBE7A55481C}">
      <dgm:prSet/>
      <dgm:spPr/>
      <dgm:t>
        <a:bodyPr/>
        <a:lstStyle/>
        <a:p>
          <a:r>
            <a:rPr lang="en-US" i="0" dirty="0"/>
            <a:t>1 Workshop for Building Professionals/Builders</a:t>
          </a:r>
        </a:p>
      </dgm:t>
    </dgm:pt>
    <dgm:pt modelId="{1DCBEADB-71DF-426B-BC65-07B45127B55A}" type="parTrans" cxnId="{1D7923F2-2FA3-45E5-8D9B-290DDEC08C7A}">
      <dgm:prSet/>
      <dgm:spPr/>
      <dgm:t>
        <a:bodyPr/>
        <a:lstStyle/>
        <a:p>
          <a:endParaRPr lang="en-US"/>
        </a:p>
      </dgm:t>
    </dgm:pt>
    <dgm:pt modelId="{E539DCEB-46DB-4EB5-B765-9B2B3947D586}" type="sibTrans" cxnId="{1D7923F2-2FA3-45E5-8D9B-290DDEC08C7A}">
      <dgm:prSet/>
      <dgm:spPr/>
      <dgm:t>
        <a:bodyPr/>
        <a:lstStyle/>
        <a:p>
          <a:endParaRPr lang="en-US"/>
        </a:p>
      </dgm:t>
    </dgm:pt>
    <dgm:pt modelId="{B90753E9-9787-4BDE-94E9-F45447F85F03}">
      <dgm:prSet/>
      <dgm:spPr/>
      <dgm:t>
        <a:bodyPr/>
        <a:lstStyle/>
        <a:p>
          <a:r>
            <a:rPr lang="en-US" i="0"/>
            <a:t>1 Survey for Building Professionals/Builders</a:t>
          </a:r>
        </a:p>
      </dgm:t>
    </dgm:pt>
    <dgm:pt modelId="{2F338EB0-B3A3-4586-9B95-2AF8C70026C0}" type="parTrans" cxnId="{223CDC72-FB93-4DFA-BF86-1366C67C37C9}">
      <dgm:prSet/>
      <dgm:spPr/>
      <dgm:t>
        <a:bodyPr/>
        <a:lstStyle/>
        <a:p>
          <a:endParaRPr lang="en-US"/>
        </a:p>
      </dgm:t>
    </dgm:pt>
    <dgm:pt modelId="{222DC9E1-FFE3-49ED-B9A6-F6CFD2955F2D}" type="sibTrans" cxnId="{223CDC72-FB93-4DFA-BF86-1366C67C37C9}">
      <dgm:prSet/>
      <dgm:spPr/>
      <dgm:t>
        <a:bodyPr/>
        <a:lstStyle/>
        <a:p>
          <a:endParaRPr lang="en-US"/>
        </a:p>
      </dgm:t>
    </dgm:pt>
    <dgm:pt modelId="{E826CF3B-9525-4B4C-99AA-9F0AD6C7B7A7}">
      <dgm:prSet/>
      <dgm:spPr/>
      <dgm:t>
        <a:bodyPr/>
        <a:lstStyle/>
        <a:p>
          <a:r>
            <a:rPr lang="en-US" dirty="0"/>
            <a:t>1 Meeting to Local Government Officials</a:t>
          </a:r>
        </a:p>
      </dgm:t>
    </dgm:pt>
    <dgm:pt modelId="{7E420A22-2510-4F51-AE92-92ACE6E4513C}" type="parTrans" cxnId="{27731E54-A566-45FF-98D9-31F48547C01C}">
      <dgm:prSet/>
      <dgm:spPr/>
      <dgm:t>
        <a:bodyPr/>
        <a:lstStyle/>
        <a:p>
          <a:endParaRPr lang="en-US"/>
        </a:p>
      </dgm:t>
    </dgm:pt>
    <dgm:pt modelId="{B5B7F20F-D46B-457C-B975-7187BCE6838D}" type="sibTrans" cxnId="{27731E54-A566-45FF-98D9-31F48547C01C}">
      <dgm:prSet/>
      <dgm:spPr/>
      <dgm:t>
        <a:bodyPr/>
        <a:lstStyle/>
        <a:p>
          <a:endParaRPr lang="en-US"/>
        </a:p>
      </dgm:t>
    </dgm:pt>
    <dgm:pt modelId="{3E05BD91-ABB0-4BA8-AB52-7D422DDE82E1}">
      <dgm:prSet/>
      <dgm:spPr/>
      <dgm:t>
        <a:bodyPr/>
        <a:lstStyle/>
        <a:p>
          <a:r>
            <a:rPr lang="en-US" i="0" dirty="0"/>
            <a:t>VERT Sites, C&amp;D Pilot and Results</a:t>
          </a:r>
        </a:p>
      </dgm:t>
    </dgm:pt>
    <dgm:pt modelId="{70FBCFF8-ACC2-49F7-BF17-B67EC02559F0}" type="parTrans" cxnId="{16691CBA-1A46-4259-B45C-DFC021313EE6}">
      <dgm:prSet/>
      <dgm:spPr/>
      <dgm:t>
        <a:bodyPr/>
        <a:lstStyle/>
        <a:p>
          <a:endParaRPr lang="en-US"/>
        </a:p>
      </dgm:t>
    </dgm:pt>
    <dgm:pt modelId="{AEA92FB7-9429-442C-BB1B-4106FFCCDB3A}" type="sibTrans" cxnId="{16691CBA-1A46-4259-B45C-DFC021313EE6}">
      <dgm:prSet/>
      <dgm:spPr/>
      <dgm:t>
        <a:bodyPr/>
        <a:lstStyle/>
        <a:p>
          <a:endParaRPr lang="en-US"/>
        </a:p>
      </dgm:t>
    </dgm:pt>
    <dgm:pt modelId="{BA0D7229-984A-4342-80E6-510A98864A05}">
      <dgm:prSet/>
      <dgm:spPr/>
      <dgm:t>
        <a:bodyPr/>
        <a:lstStyle/>
        <a:p>
          <a:r>
            <a:rPr lang="en-US" i="0"/>
            <a:t>2 Steering Committee Meetings</a:t>
          </a:r>
          <a:endParaRPr lang="en-US" i="0" dirty="0"/>
        </a:p>
      </dgm:t>
    </dgm:pt>
    <dgm:pt modelId="{C6DD7B23-CF02-44A3-B6CF-AA8C148D2042}" type="parTrans" cxnId="{367C8E94-D605-47C3-87E7-F54108FD7F1D}">
      <dgm:prSet/>
      <dgm:spPr/>
      <dgm:t>
        <a:bodyPr/>
        <a:lstStyle/>
        <a:p>
          <a:endParaRPr lang="en-US"/>
        </a:p>
      </dgm:t>
    </dgm:pt>
    <dgm:pt modelId="{70132CBF-FB57-40D7-BD1B-65FDC3C34EF9}" type="sibTrans" cxnId="{367C8E94-D605-47C3-87E7-F54108FD7F1D}">
      <dgm:prSet/>
      <dgm:spPr/>
      <dgm:t>
        <a:bodyPr/>
        <a:lstStyle/>
        <a:p>
          <a:endParaRPr lang="en-US"/>
        </a:p>
      </dgm:t>
    </dgm:pt>
    <dgm:pt modelId="{913FBC6C-5937-4D20-A593-B54C5D2065A2}" type="pres">
      <dgm:prSet presAssocID="{3A5FCB42-F03E-4EAF-8D80-69C344185AE2}" presName="linear" presStyleCnt="0">
        <dgm:presLayoutVars>
          <dgm:animLvl val="lvl"/>
          <dgm:resizeHandles val="exact"/>
        </dgm:presLayoutVars>
      </dgm:prSet>
      <dgm:spPr/>
    </dgm:pt>
    <dgm:pt modelId="{9832DD8A-0E79-42E7-8C0A-DB7DAFE0A346}" type="pres">
      <dgm:prSet presAssocID="{3E05BD91-ABB0-4BA8-AB52-7D422DDE82E1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6A8AEBC7-220D-431D-9730-CBED6149E913}" type="pres">
      <dgm:prSet presAssocID="{AEA92FB7-9429-442C-BB1B-4106FFCCDB3A}" presName="spacer" presStyleCnt="0"/>
      <dgm:spPr/>
    </dgm:pt>
    <dgm:pt modelId="{3F513210-5680-4FE0-87F3-8E6E9819BA29}" type="pres">
      <dgm:prSet presAssocID="{103CEA25-CF6B-4D1A-AD7D-6A92C08406E5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50F6A3F3-B3B2-4528-9973-E3CDAC56D5B3}" type="pres">
      <dgm:prSet presAssocID="{25D3ED5B-9F5B-46E3-A06A-21D75A71ED05}" presName="spacer" presStyleCnt="0"/>
      <dgm:spPr/>
    </dgm:pt>
    <dgm:pt modelId="{6FF22214-9E09-4629-B9B8-1A62F7DD3447}" type="pres">
      <dgm:prSet presAssocID="{BA0D7229-984A-4342-80E6-510A98864A05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E15F40EF-A577-4824-993D-09E5F00A92E0}" type="pres">
      <dgm:prSet presAssocID="{70132CBF-FB57-40D7-BD1B-65FDC3C34EF9}" presName="spacer" presStyleCnt="0"/>
      <dgm:spPr/>
    </dgm:pt>
    <dgm:pt modelId="{F5F51E85-11A8-4547-B305-B5B1257F5A44}" type="pres">
      <dgm:prSet presAssocID="{400EA49A-0376-4ACF-B835-7DBE7A55481C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117C833D-EA79-4936-8EBA-D4BA25EBF32C}" type="pres">
      <dgm:prSet presAssocID="{E539DCEB-46DB-4EB5-B765-9B2B3947D586}" presName="spacer" presStyleCnt="0"/>
      <dgm:spPr/>
    </dgm:pt>
    <dgm:pt modelId="{DF7FEC10-8436-456C-8914-B4BC8BE0F902}" type="pres">
      <dgm:prSet presAssocID="{B90753E9-9787-4BDE-94E9-F45447F85F03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F95A7527-1683-4451-AB34-B1464558B970}" type="pres">
      <dgm:prSet presAssocID="{222DC9E1-FFE3-49ED-B9A6-F6CFD2955F2D}" presName="spacer" presStyleCnt="0"/>
      <dgm:spPr/>
    </dgm:pt>
    <dgm:pt modelId="{C21C135B-6BF6-49BA-AE5F-8B15F6CF95B3}" type="pres">
      <dgm:prSet presAssocID="{E826CF3B-9525-4B4C-99AA-9F0AD6C7B7A7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D36DE12A-F861-471D-A915-F89D785284D9}" type="presOf" srcId="{B90753E9-9787-4BDE-94E9-F45447F85F03}" destId="{DF7FEC10-8436-456C-8914-B4BC8BE0F902}" srcOrd="0" destOrd="0" presId="urn:microsoft.com/office/officeart/2005/8/layout/vList2"/>
    <dgm:cxn modelId="{48FBF43D-E873-4F65-A8A8-BD4578EEE361}" type="presOf" srcId="{400EA49A-0376-4ACF-B835-7DBE7A55481C}" destId="{F5F51E85-11A8-4547-B305-B5B1257F5A44}" srcOrd="0" destOrd="0" presId="urn:microsoft.com/office/officeart/2005/8/layout/vList2"/>
    <dgm:cxn modelId="{A29CC14C-75D0-453A-AC1D-EF50DB7184AC}" type="presOf" srcId="{3A5FCB42-F03E-4EAF-8D80-69C344185AE2}" destId="{913FBC6C-5937-4D20-A593-B54C5D2065A2}" srcOrd="0" destOrd="0" presId="urn:microsoft.com/office/officeart/2005/8/layout/vList2"/>
    <dgm:cxn modelId="{1706106D-F277-4705-879B-D231E2C606E0}" type="presOf" srcId="{E826CF3B-9525-4B4C-99AA-9F0AD6C7B7A7}" destId="{C21C135B-6BF6-49BA-AE5F-8B15F6CF95B3}" srcOrd="0" destOrd="0" presId="urn:microsoft.com/office/officeart/2005/8/layout/vList2"/>
    <dgm:cxn modelId="{223CDC72-FB93-4DFA-BF86-1366C67C37C9}" srcId="{3A5FCB42-F03E-4EAF-8D80-69C344185AE2}" destId="{B90753E9-9787-4BDE-94E9-F45447F85F03}" srcOrd="4" destOrd="0" parTransId="{2F338EB0-B3A3-4586-9B95-2AF8C70026C0}" sibTransId="{222DC9E1-FFE3-49ED-B9A6-F6CFD2955F2D}"/>
    <dgm:cxn modelId="{DA8CCB73-1E9F-4DC9-B0BA-4E98DBA13CDB}" type="presOf" srcId="{BA0D7229-984A-4342-80E6-510A98864A05}" destId="{6FF22214-9E09-4629-B9B8-1A62F7DD3447}" srcOrd="0" destOrd="0" presId="urn:microsoft.com/office/officeart/2005/8/layout/vList2"/>
    <dgm:cxn modelId="{27731E54-A566-45FF-98D9-31F48547C01C}" srcId="{3A5FCB42-F03E-4EAF-8D80-69C344185AE2}" destId="{E826CF3B-9525-4B4C-99AA-9F0AD6C7B7A7}" srcOrd="5" destOrd="0" parTransId="{7E420A22-2510-4F51-AE92-92ACE6E4513C}" sibTransId="{B5B7F20F-D46B-457C-B975-7187BCE6838D}"/>
    <dgm:cxn modelId="{07703874-7D5C-4FB9-A037-4845E688B4E4}" srcId="{3A5FCB42-F03E-4EAF-8D80-69C344185AE2}" destId="{103CEA25-CF6B-4D1A-AD7D-6A92C08406E5}" srcOrd="1" destOrd="0" parTransId="{C46205B0-B15D-4378-B22F-993F638FDC62}" sibTransId="{25D3ED5B-9F5B-46E3-A06A-21D75A71ED05}"/>
    <dgm:cxn modelId="{548D9C93-5DD4-46C0-8015-74C18DF614EC}" type="presOf" srcId="{103CEA25-CF6B-4D1A-AD7D-6A92C08406E5}" destId="{3F513210-5680-4FE0-87F3-8E6E9819BA29}" srcOrd="0" destOrd="0" presId="urn:microsoft.com/office/officeart/2005/8/layout/vList2"/>
    <dgm:cxn modelId="{367C8E94-D605-47C3-87E7-F54108FD7F1D}" srcId="{3A5FCB42-F03E-4EAF-8D80-69C344185AE2}" destId="{BA0D7229-984A-4342-80E6-510A98864A05}" srcOrd="2" destOrd="0" parTransId="{C6DD7B23-CF02-44A3-B6CF-AA8C148D2042}" sibTransId="{70132CBF-FB57-40D7-BD1B-65FDC3C34EF9}"/>
    <dgm:cxn modelId="{16691CBA-1A46-4259-B45C-DFC021313EE6}" srcId="{3A5FCB42-F03E-4EAF-8D80-69C344185AE2}" destId="{3E05BD91-ABB0-4BA8-AB52-7D422DDE82E1}" srcOrd="0" destOrd="0" parTransId="{70FBCFF8-ACC2-49F7-BF17-B67EC02559F0}" sibTransId="{AEA92FB7-9429-442C-BB1B-4106FFCCDB3A}"/>
    <dgm:cxn modelId="{06F134DA-4F6E-4A5A-939E-41BAB32A08A3}" type="presOf" srcId="{3E05BD91-ABB0-4BA8-AB52-7D422DDE82E1}" destId="{9832DD8A-0E79-42E7-8C0A-DB7DAFE0A346}" srcOrd="0" destOrd="0" presId="urn:microsoft.com/office/officeart/2005/8/layout/vList2"/>
    <dgm:cxn modelId="{1D7923F2-2FA3-45E5-8D9B-290DDEC08C7A}" srcId="{3A5FCB42-F03E-4EAF-8D80-69C344185AE2}" destId="{400EA49A-0376-4ACF-B835-7DBE7A55481C}" srcOrd="3" destOrd="0" parTransId="{1DCBEADB-71DF-426B-BC65-07B45127B55A}" sibTransId="{E539DCEB-46DB-4EB5-B765-9B2B3947D586}"/>
    <dgm:cxn modelId="{178F2BD8-075C-4EC5-9E54-C14EB1F18261}" type="presParOf" srcId="{913FBC6C-5937-4D20-A593-B54C5D2065A2}" destId="{9832DD8A-0E79-42E7-8C0A-DB7DAFE0A346}" srcOrd="0" destOrd="0" presId="urn:microsoft.com/office/officeart/2005/8/layout/vList2"/>
    <dgm:cxn modelId="{6E10B24B-F21C-42BC-BAB3-B06952E0159A}" type="presParOf" srcId="{913FBC6C-5937-4D20-A593-B54C5D2065A2}" destId="{6A8AEBC7-220D-431D-9730-CBED6149E913}" srcOrd="1" destOrd="0" presId="urn:microsoft.com/office/officeart/2005/8/layout/vList2"/>
    <dgm:cxn modelId="{4B6763DC-A32D-4856-A1BB-870002735BB7}" type="presParOf" srcId="{913FBC6C-5937-4D20-A593-B54C5D2065A2}" destId="{3F513210-5680-4FE0-87F3-8E6E9819BA29}" srcOrd="2" destOrd="0" presId="urn:microsoft.com/office/officeart/2005/8/layout/vList2"/>
    <dgm:cxn modelId="{306F757F-8E38-4E40-9A48-86FA08DA680D}" type="presParOf" srcId="{913FBC6C-5937-4D20-A593-B54C5D2065A2}" destId="{50F6A3F3-B3B2-4528-9973-E3CDAC56D5B3}" srcOrd="3" destOrd="0" presId="urn:microsoft.com/office/officeart/2005/8/layout/vList2"/>
    <dgm:cxn modelId="{0D824617-A98F-4444-9762-1F6990A88196}" type="presParOf" srcId="{913FBC6C-5937-4D20-A593-B54C5D2065A2}" destId="{6FF22214-9E09-4629-B9B8-1A62F7DD3447}" srcOrd="4" destOrd="0" presId="urn:microsoft.com/office/officeart/2005/8/layout/vList2"/>
    <dgm:cxn modelId="{9B66A466-2184-494E-AB73-0C134CB6DAD6}" type="presParOf" srcId="{913FBC6C-5937-4D20-A593-B54C5D2065A2}" destId="{E15F40EF-A577-4824-993D-09E5F00A92E0}" srcOrd="5" destOrd="0" presId="urn:microsoft.com/office/officeart/2005/8/layout/vList2"/>
    <dgm:cxn modelId="{5FC9CC74-6715-4A6F-8427-2EB80A5D6FEA}" type="presParOf" srcId="{913FBC6C-5937-4D20-A593-B54C5D2065A2}" destId="{F5F51E85-11A8-4547-B305-B5B1257F5A44}" srcOrd="6" destOrd="0" presId="urn:microsoft.com/office/officeart/2005/8/layout/vList2"/>
    <dgm:cxn modelId="{7D528F52-D5D4-4AE5-9733-DC58846442CC}" type="presParOf" srcId="{913FBC6C-5937-4D20-A593-B54C5D2065A2}" destId="{117C833D-EA79-4936-8EBA-D4BA25EBF32C}" srcOrd="7" destOrd="0" presId="urn:microsoft.com/office/officeart/2005/8/layout/vList2"/>
    <dgm:cxn modelId="{5AA50487-2BDD-47AA-9DD1-E9588AC8733E}" type="presParOf" srcId="{913FBC6C-5937-4D20-A593-B54C5D2065A2}" destId="{DF7FEC10-8436-456C-8914-B4BC8BE0F902}" srcOrd="8" destOrd="0" presId="urn:microsoft.com/office/officeart/2005/8/layout/vList2"/>
    <dgm:cxn modelId="{69DCB905-97AD-4432-9261-321200565750}" type="presParOf" srcId="{913FBC6C-5937-4D20-A593-B54C5D2065A2}" destId="{F95A7527-1683-4451-AB34-B1464558B970}" srcOrd="9" destOrd="0" presId="urn:microsoft.com/office/officeart/2005/8/layout/vList2"/>
    <dgm:cxn modelId="{52EF2493-935E-4B64-BBDE-6EC898EE2D1D}" type="presParOf" srcId="{913FBC6C-5937-4D20-A593-B54C5D2065A2}" destId="{C21C135B-6BF6-49BA-AE5F-8B15F6CF95B3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21B520C-9C58-4A18-9A7C-A2DC698D43C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A6DD58B6-783F-460A-90DD-F553C2855BE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/>
            <a:t>Ordinance should apply to residential and commercial projects: new construction, remodels and additions, and demolitions. Project sizes and exemptions to be determined by County/Town staff.</a:t>
          </a:r>
        </a:p>
      </dgm:t>
    </dgm:pt>
    <dgm:pt modelId="{220415B1-A313-47B2-82AF-0C4B500732CE}" type="parTrans" cxnId="{DC1EB089-73BD-479D-984A-833FD78F8457}">
      <dgm:prSet/>
      <dgm:spPr/>
      <dgm:t>
        <a:bodyPr/>
        <a:lstStyle/>
        <a:p>
          <a:endParaRPr lang="en-US"/>
        </a:p>
      </dgm:t>
    </dgm:pt>
    <dgm:pt modelId="{86615880-5794-457D-9D17-77F531FA087A}" type="sibTrans" cxnId="{DC1EB089-73BD-479D-984A-833FD78F8457}">
      <dgm:prSet/>
      <dgm:spPr/>
      <dgm:t>
        <a:bodyPr/>
        <a:lstStyle/>
        <a:p>
          <a:endParaRPr lang="en-US"/>
        </a:p>
      </dgm:t>
    </dgm:pt>
    <dgm:pt modelId="{EFE60CB1-0DE6-44B7-8BF6-D8148B8BE7C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The policy will require projects to divert specific C&amp;D materials designated in the ordinance.</a:t>
          </a:r>
        </a:p>
      </dgm:t>
    </dgm:pt>
    <dgm:pt modelId="{FB90EE08-001D-4368-A034-B4080839C0A1}" type="parTrans" cxnId="{567001B3-DF08-4850-95C6-EDD3A03E018C}">
      <dgm:prSet/>
      <dgm:spPr/>
      <dgm:t>
        <a:bodyPr/>
        <a:lstStyle/>
        <a:p>
          <a:endParaRPr lang="en-US"/>
        </a:p>
      </dgm:t>
    </dgm:pt>
    <dgm:pt modelId="{B8C1AA0A-DCCE-40BF-AE5A-38DB856AE458}" type="sibTrans" cxnId="{567001B3-DF08-4850-95C6-EDD3A03E018C}">
      <dgm:prSet/>
      <dgm:spPr/>
      <dgm:t>
        <a:bodyPr/>
        <a:lstStyle/>
        <a:p>
          <a:endParaRPr lang="en-US"/>
        </a:p>
      </dgm:t>
    </dgm:pt>
    <dgm:pt modelId="{A72B12DA-2D5D-4002-AEB6-C039E72C8D4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The ordinance should include a refundable deposit to increase compliance.</a:t>
          </a:r>
        </a:p>
      </dgm:t>
    </dgm:pt>
    <dgm:pt modelId="{E9BEB718-D215-47ED-962E-7EB817067686}" type="parTrans" cxnId="{44D7CA3D-29EF-4C81-AA4D-D5413666E76B}">
      <dgm:prSet/>
      <dgm:spPr/>
      <dgm:t>
        <a:bodyPr/>
        <a:lstStyle/>
        <a:p>
          <a:endParaRPr lang="en-US"/>
        </a:p>
      </dgm:t>
    </dgm:pt>
    <dgm:pt modelId="{3FA71DFF-D799-4A4A-ABAC-6B580D8A240B}" type="sibTrans" cxnId="{44D7CA3D-29EF-4C81-AA4D-D5413666E76B}">
      <dgm:prSet/>
      <dgm:spPr/>
      <dgm:t>
        <a:bodyPr/>
        <a:lstStyle/>
        <a:p>
          <a:endParaRPr lang="en-US"/>
        </a:p>
      </dgm:t>
    </dgm:pt>
    <dgm:pt modelId="{57A120C8-A3D2-4DA2-B04A-07EE81BA22A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Construction Materials Management Plans must be submitted when applying for a permit.</a:t>
          </a:r>
        </a:p>
      </dgm:t>
    </dgm:pt>
    <dgm:pt modelId="{C5AAAACD-BCEF-4047-B8B9-159F03CD4023}" type="parTrans" cxnId="{3EECEF2D-4C52-45BC-AF1E-3162D1A0009D}">
      <dgm:prSet/>
      <dgm:spPr/>
      <dgm:t>
        <a:bodyPr/>
        <a:lstStyle/>
        <a:p>
          <a:endParaRPr lang="en-US"/>
        </a:p>
      </dgm:t>
    </dgm:pt>
    <dgm:pt modelId="{15262B25-6D58-4DBA-9DA7-1D4F62C1444B}" type="sibTrans" cxnId="{3EECEF2D-4C52-45BC-AF1E-3162D1A0009D}">
      <dgm:prSet/>
      <dgm:spPr/>
      <dgm:t>
        <a:bodyPr/>
        <a:lstStyle/>
        <a:p>
          <a:endParaRPr lang="en-US"/>
        </a:p>
      </dgm:t>
    </dgm:pt>
    <dgm:pt modelId="{0931AE48-89D5-4A04-B434-040BB29F11C2}" type="pres">
      <dgm:prSet presAssocID="{221B520C-9C58-4A18-9A7C-A2DC698D43CE}" presName="root" presStyleCnt="0">
        <dgm:presLayoutVars>
          <dgm:dir/>
          <dgm:resizeHandles val="exact"/>
        </dgm:presLayoutVars>
      </dgm:prSet>
      <dgm:spPr/>
    </dgm:pt>
    <dgm:pt modelId="{DAF2DC67-E29D-49CB-9BFF-C2DF1F68A8DF}" type="pres">
      <dgm:prSet presAssocID="{A6DD58B6-783F-460A-90DD-F553C2855BEF}" presName="compNode" presStyleCnt="0"/>
      <dgm:spPr/>
    </dgm:pt>
    <dgm:pt modelId="{5EB2ACD9-3213-467E-8D02-F12C53FA7961}" type="pres">
      <dgm:prSet presAssocID="{A6DD58B6-783F-460A-90DD-F553C2855BEF}" presName="bgRect" presStyleLbl="bgShp" presStyleIdx="0" presStyleCnt="4"/>
      <dgm:spPr/>
    </dgm:pt>
    <dgm:pt modelId="{D1FD649E-DD1D-41F5-8734-639123B18413}" type="pres">
      <dgm:prSet presAssocID="{A6DD58B6-783F-460A-90DD-F553C2855BE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gaphone with solid fill"/>
        </a:ext>
      </dgm:extLst>
    </dgm:pt>
    <dgm:pt modelId="{3B14430C-AA07-43E8-8A98-B7A8DC9884AD}" type="pres">
      <dgm:prSet presAssocID="{A6DD58B6-783F-460A-90DD-F553C2855BEF}" presName="spaceRect" presStyleCnt="0"/>
      <dgm:spPr/>
    </dgm:pt>
    <dgm:pt modelId="{78CD81D7-1C05-4066-97D2-272BE5B039B1}" type="pres">
      <dgm:prSet presAssocID="{A6DD58B6-783F-460A-90DD-F553C2855BEF}" presName="parTx" presStyleLbl="revTx" presStyleIdx="0" presStyleCnt="4">
        <dgm:presLayoutVars>
          <dgm:chMax val="0"/>
          <dgm:chPref val="0"/>
        </dgm:presLayoutVars>
      </dgm:prSet>
      <dgm:spPr/>
    </dgm:pt>
    <dgm:pt modelId="{CB8F4252-2B78-4AE3-95BA-8CF1A89FD9D3}" type="pres">
      <dgm:prSet presAssocID="{86615880-5794-457D-9D17-77F531FA087A}" presName="sibTrans" presStyleCnt="0"/>
      <dgm:spPr/>
    </dgm:pt>
    <dgm:pt modelId="{B1E37CAC-2801-4B30-990F-2C768ECEE878}" type="pres">
      <dgm:prSet presAssocID="{57A120C8-A3D2-4DA2-B04A-07EE81BA22AF}" presName="compNode" presStyleCnt="0"/>
      <dgm:spPr/>
    </dgm:pt>
    <dgm:pt modelId="{F48E921F-B596-409C-BFA0-901037BDF4C2}" type="pres">
      <dgm:prSet presAssocID="{57A120C8-A3D2-4DA2-B04A-07EE81BA22AF}" presName="bgRect" presStyleLbl="bgShp" presStyleIdx="1" presStyleCnt="4"/>
      <dgm:spPr/>
    </dgm:pt>
    <dgm:pt modelId="{A043D80C-C498-4676-B839-2B90C591C8DD}" type="pres">
      <dgm:prSet presAssocID="{57A120C8-A3D2-4DA2-B04A-07EE81BA22A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lueprint with solid fill"/>
        </a:ext>
      </dgm:extLst>
    </dgm:pt>
    <dgm:pt modelId="{4436D500-E94B-49BF-9A01-FED618EF1288}" type="pres">
      <dgm:prSet presAssocID="{57A120C8-A3D2-4DA2-B04A-07EE81BA22AF}" presName="spaceRect" presStyleCnt="0"/>
      <dgm:spPr/>
    </dgm:pt>
    <dgm:pt modelId="{C66030A6-E41F-4CA9-956D-261C7C20AD3A}" type="pres">
      <dgm:prSet presAssocID="{57A120C8-A3D2-4DA2-B04A-07EE81BA22AF}" presName="parTx" presStyleLbl="revTx" presStyleIdx="1" presStyleCnt="4">
        <dgm:presLayoutVars>
          <dgm:chMax val="0"/>
          <dgm:chPref val="0"/>
        </dgm:presLayoutVars>
      </dgm:prSet>
      <dgm:spPr/>
    </dgm:pt>
    <dgm:pt modelId="{63DC38D8-E911-4675-B43E-C8723C34B5E1}" type="pres">
      <dgm:prSet presAssocID="{15262B25-6D58-4DBA-9DA7-1D4F62C1444B}" presName="sibTrans" presStyleCnt="0"/>
      <dgm:spPr/>
    </dgm:pt>
    <dgm:pt modelId="{17ABEE2B-1504-473D-A784-6EBFF9951FC9}" type="pres">
      <dgm:prSet presAssocID="{EFE60CB1-0DE6-44B7-8BF6-D8148B8BE7C1}" presName="compNode" presStyleCnt="0"/>
      <dgm:spPr/>
    </dgm:pt>
    <dgm:pt modelId="{8278C8F7-AA6B-4127-8155-98B1C7B529FB}" type="pres">
      <dgm:prSet presAssocID="{EFE60CB1-0DE6-44B7-8BF6-D8148B8BE7C1}" presName="bgRect" presStyleLbl="bgShp" presStyleIdx="2" presStyleCnt="4"/>
      <dgm:spPr/>
    </dgm:pt>
    <dgm:pt modelId="{4E2FF5D9-0960-4B14-AEA8-02D70252DB7B}" type="pres">
      <dgm:prSet presAssocID="{EFE60CB1-0DE6-44B7-8BF6-D8148B8BE7C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arkler"/>
        </a:ext>
      </dgm:extLst>
    </dgm:pt>
    <dgm:pt modelId="{E13409C3-5CD4-45BA-B3A9-5061DBE973F8}" type="pres">
      <dgm:prSet presAssocID="{EFE60CB1-0DE6-44B7-8BF6-D8148B8BE7C1}" presName="spaceRect" presStyleCnt="0"/>
      <dgm:spPr/>
    </dgm:pt>
    <dgm:pt modelId="{1CB6BD9D-2AB6-4047-A6A7-72CF7F32807D}" type="pres">
      <dgm:prSet presAssocID="{EFE60CB1-0DE6-44B7-8BF6-D8148B8BE7C1}" presName="parTx" presStyleLbl="revTx" presStyleIdx="2" presStyleCnt="4">
        <dgm:presLayoutVars>
          <dgm:chMax val="0"/>
          <dgm:chPref val="0"/>
        </dgm:presLayoutVars>
      </dgm:prSet>
      <dgm:spPr/>
    </dgm:pt>
    <dgm:pt modelId="{9EBCACF2-5C9C-429E-9712-EFFFE30C77FD}" type="pres">
      <dgm:prSet presAssocID="{B8C1AA0A-DCCE-40BF-AE5A-38DB856AE458}" presName="sibTrans" presStyleCnt="0"/>
      <dgm:spPr/>
    </dgm:pt>
    <dgm:pt modelId="{10B51AF9-21B4-405B-94E9-B8A11432B1E2}" type="pres">
      <dgm:prSet presAssocID="{A72B12DA-2D5D-4002-AEB6-C039E72C8D43}" presName="compNode" presStyleCnt="0"/>
      <dgm:spPr/>
    </dgm:pt>
    <dgm:pt modelId="{39C6AEB7-27B9-4A1C-94FB-C60FBAEC221F}" type="pres">
      <dgm:prSet presAssocID="{A72B12DA-2D5D-4002-AEB6-C039E72C8D43}" presName="bgRect" presStyleLbl="bgShp" presStyleIdx="3" presStyleCnt="4"/>
      <dgm:spPr/>
    </dgm:pt>
    <dgm:pt modelId="{D8B4F1F6-C76C-4B3A-9C6B-2EEE4908BD06}" type="pres">
      <dgm:prSet presAssocID="{A72B12DA-2D5D-4002-AEB6-C039E72C8D43}" presName="iconRect" presStyleLbl="node1" presStyleIdx="3" presStyleCnt="4"/>
      <dgm:spPr>
        <a:blipFill rotWithShape="1"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71756B8A-C7E4-4ABC-9C01-629EA9276692}" type="pres">
      <dgm:prSet presAssocID="{A72B12DA-2D5D-4002-AEB6-C039E72C8D43}" presName="spaceRect" presStyleCnt="0"/>
      <dgm:spPr/>
    </dgm:pt>
    <dgm:pt modelId="{16079668-8408-47D0-97E9-F0C416B4587B}" type="pres">
      <dgm:prSet presAssocID="{A72B12DA-2D5D-4002-AEB6-C039E72C8D43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E2B28307-9566-4B55-89B4-34080D421910}" type="presOf" srcId="{EFE60CB1-0DE6-44B7-8BF6-D8148B8BE7C1}" destId="{1CB6BD9D-2AB6-4047-A6A7-72CF7F32807D}" srcOrd="0" destOrd="0" presId="urn:microsoft.com/office/officeart/2018/2/layout/IconVerticalSolidList"/>
    <dgm:cxn modelId="{3EECEF2D-4C52-45BC-AF1E-3162D1A0009D}" srcId="{221B520C-9C58-4A18-9A7C-A2DC698D43CE}" destId="{57A120C8-A3D2-4DA2-B04A-07EE81BA22AF}" srcOrd="1" destOrd="0" parTransId="{C5AAAACD-BCEF-4047-B8B9-159F03CD4023}" sibTransId="{15262B25-6D58-4DBA-9DA7-1D4F62C1444B}"/>
    <dgm:cxn modelId="{44D7CA3D-29EF-4C81-AA4D-D5413666E76B}" srcId="{221B520C-9C58-4A18-9A7C-A2DC698D43CE}" destId="{A72B12DA-2D5D-4002-AEB6-C039E72C8D43}" srcOrd="3" destOrd="0" parTransId="{E9BEB718-D215-47ED-962E-7EB817067686}" sibTransId="{3FA71DFF-D799-4A4A-ABAC-6B580D8A240B}"/>
    <dgm:cxn modelId="{AE588858-5352-4A8A-89E0-4AAE6D81CD5B}" type="presOf" srcId="{A6DD58B6-783F-460A-90DD-F553C2855BEF}" destId="{78CD81D7-1C05-4066-97D2-272BE5B039B1}" srcOrd="0" destOrd="0" presId="urn:microsoft.com/office/officeart/2018/2/layout/IconVerticalSolidList"/>
    <dgm:cxn modelId="{DC1EB089-73BD-479D-984A-833FD78F8457}" srcId="{221B520C-9C58-4A18-9A7C-A2DC698D43CE}" destId="{A6DD58B6-783F-460A-90DD-F553C2855BEF}" srcOrd="0" destOrd="0" parTransId="{220415B1-A313-47B2-82AF-0C4B500732CE}" sibTransId="{86615880-5794-457D-9D17-77F531FA087A}"/>
    <dgm:cxn modelId="{24CCE4A7-104A-4AD5-B995-F4E0E23C2164}" type="presOf" srcId="{221B520C-9C58-4A18-9A7C-A2DC698D43CE}" destId="{0931AE48-89D5-4A04-B434-040BB29F11C2}" srcOrd="0" destOrd="0" presId="urn:microsoft.com/office/officeart/2018/2/layout/IconVerticalSolidList"/>
    <dgm:cxn modelId="{567001B3-DF08-4850-95C6-EDD3A03E018C}" srcId="{221B520C-9C58-4A18-9A7C-A2DC698D43CE}" destId="{EFE60CB1-0DE6-44B7-8BF6-D8148B8BE7C1}" srcOrd="2" destOrd="0" parTransId="{FB90EE08-001D-4368-A034-B4080839C0A1}" sibTransId="{B8C1AA0A-DCCE-40BF-AE5A-38DB856AE458}"/>
    <dgm:cxn modelId="{67A749B4-C6D9-46E7-98FB-CD6A18D33924}" type="presOf" srcId="{57A120C8-A3D2-4DA2-B04A-07EE81BA22AF}" destId="{C66030A6-E41F-4CA9-956D-261C7C20AD3A}" srcOrd="0" destOrd="0" presId="urn:microsoft.com/office/officeart/2018/2/layout/IconVerticalSolidList"/>
    <dgm:cxn modelId="{D6F460EF-A42F-490C-B31F-E3D351E63A3E}" type="presOf" srcId="{A72B12DA-2D5D-4002-AEB6-C039E72C8D43}" destId="{16079668-8408-47D0-97E9-F0C416B4587B}" srcOrd="0" destOrd="0" presId="urn:microsoft.com/office/officeart/2018/2/layout/IconVerticalSolidList"/>
    <dgm:cxn modelId="{9946713D-6327-4D24-BFCA-095082643557}" type="presParOf" srcId="{0931AE48-89D5-4A04-B434-040BB29F11C2}" destId="{DAF2DC67-E29D-49CB-9BFF-C2DF1F68A8DF}" srcOrd="0" destOrd="0" presId="urn:microsoft.com/office/officeart/2018/2/layout/IconVerticalSolidList"/>
    <dgm:cxn modelId="{51BEDBE8-4432-477E-A5D8-BB9F26A6E08A}" type="presParOf" srcId="{DAF2DC67-E29D-49CB-9BFF-C2DF1F68A8DF}" destId="{5EB2ACD9-3213-467E-8D02-F12C53FA7961}" srcOrd="0" destOrd="0" presId="urn:microsoft.com/office/officeart/2018/2/layout/IconVerticalSolidList"/>
    <dgm:cxn modelId="{1D12F9D1-D284-4735-89D7-9286C0E0582D}" type="presParOf" srcId="{DAF2DC67-E29D-49CB-9BFF-C2DF1F68A8DF}" destId="{D1FD649E-DD1D-41F5-8734-639123B18413}" srcOrd="1" destOrd="0" presId="urn:microsoft.com/office/officeart/2018/2/layout/IconVerticalSolidList"/>
    <dgm:cxn modelId="{73F9E17F-F220-40B6-93B4-121EFBADCF0B}" type="presParOf" srcId="{DAF2DC67-E29D-49CB-9BFF-C2DF1F68A8DF}" destId="{3B14430C-AA07-43E8-8A98-B7A8DC9884AD}" srcOrd="2" destOrd="0" presId="urn:microsoft.com/office/officeart/2018/2/layout/IconVerticalSolidList"/>
    <dgm:cxn modelId="{8C2259F8-D61D-4749-AA92-34BB47C44EA7}" type="presParOf" srcId="{DAF2DC67-E29D-49CB-9BFF-C2DF1F68A8DF}" destId="{78CD81D7-1C05-4066-97D2-272BE5B039B1}" srcOrd="3" destOrd="0" presId="urn:microsoft.com/office/officeart/2018/2/layout/IconVerticalSolidList"/>
    <dgm:cxn modelId="{93806D75-0CB7-4CBF-820C-F11AF1181674}" type="presParOf" srcId="{0931AE48-89D5-4A04-B434-040BB29F11C2}" destId="{CB8F4252-2B78-4AE3-95BA-8CF1A89FD9D3}" srcOrd="1" destOrd="0" presId="urn:microsoft.com/office/officeart/2018/2/layout/IconVerticalSolidList"/>
    <dgm:cxn modelId="{ABA9DDD1-EE1D-42B6-8154-D4557D6AFBCA}" type="presParOf" srcId="{0931AE48-89D5-4A04-B434-040BB29F11C2}" destId="{B1E37CAC-2801-4B30-990F-2C768ECEE878}" srcOrd="2" destOrd="0" presId="urn:microsoft.com/office/officeart/2018/2/layout/IconVerticalSolidList"/>
    <dgm:cxn modelId="{0CC27C2E-42AD-4EE5-97F6-EE9623D35E1E}" type="presParOf" srcId="{B1E37CAC-2801-4B30-990F-2C768ECEE878}" destId="{F48E921F-B596-409C-BFA0-901037BDF4C2}" srcOrd="0" destOrd="0" presId="urn:microsoft.com/office/officeart/2018/2/layout/IconVerticalSolidList"/>
    <dgm:cxn modelId="{013A84BF-CF02-40FC-B1CF-ECDE21F3CE1D}" type="presParOf" srcId="{B1E37CAC-2801-4B30-990F-2C768ECEE878}" destId="{A043D80C-C498-4676-B839-2B90C591C8DD}" srcOrd="1" destOrd="0" presId="urn:microsoft.com/office/officeart/2018/2/layout/IconVerticalSolidList"/>
    <dgm:cxn modelId="{CAD4A345-7BD5-49CC-82E0-672AB353A447}" type="presParOf" srcId="{B1E37CAC-2801-4B30-990F-2C768ECEE878}" destId="{4436D500-E94B-49BF-9A01-FED618EF1288}" srcOrd="2" destOrd="0" presId="urn:microsoft.com/office/officeart/2018/2/layout/IconVerticalSolidList"/>
    <dgm:cxn modelId="{5EAEFDD0-EF0E-42DE-88BB-EC07DA9B403C}" type="presParOf" srcId="{B1E37CAC-2801-4B30-990F-2C768ECEE878}" destId="{C66030A6-E41F-4CA9-956D-261C7C20AD3A}" srcOrd="3" destOrd="0" presId="urn:microsoft.com/office/officeart/2018/2/layout/IconVerticalSolidList"/>
    <dgm:cxn modelId="{330D419D-243C-4CEB-903B-6F10581F2FAA}" type="presParOf" srcId="{0931AE48-89D5-4A04-B434-040BB29F11C2}" destId="{63DC38D8-E911-4675-B43E-C8723C34B5E1}" srcOrd="3" destOrd="0" presId="urn:microsoft.com/office/officeart/2018/2/layout/IconVerticalSolidList"/>
    <dgm:cxn modelId="{F34AE275-9C06-450E-935F-D19A2D432B63}" type="presParOf" srcId="{0931AE48-89D5-4A04-B434-040BB29F11C2}" destId="{17ABEE2B-1504-473D-A784-6EBFF9951FC9}" srcOrd="4" destOrd="0" presId="urn:microsoft.com/office/officeart/2018/2/layout/IconVerticalSolidList"/>
    <dgm:cxn modelId="{3DA652FC-BCB0-4782-AD61-F05B00ABCAF2}" type="presParOf" srcId="{17ABEE2B-1504-473D-A784-6EBFF9951FC9}" destId="{8278C8F7-AA6B-4127-8155-98B1C7B529FB}" srcOrd="0" destOrd="0" presId="urn:microsoft.com/office/officeart/2018/2/layout/IconVerticalSolidList"/>
    <dgm:cxn modelId="{A8E65869-3BC2-45B2-A9B3-04B6C489D993}" type="presParOf" srcId="{17ABEE2B-1504-473D-A784-6EBFF9951FC9}" destId="{4E2FF5D9-0960-4B14-AEA8-02D70252DB7B}" srcOrd="1" destOrd="0" presId="urn:microsoft.com/office/officeart/2018/2/layout/IconVerticalSolidList"/>
    <dgm:cxn modelId="{7AD9E7DC-DBC3-4D8B-BD2E-DD68A2DF9711}" type="presParOf" srcId="{17ABEE2B-1504-473D-A784-6EBFF9951FC9}" destId="{E13409C3-5CD4-45BA-B3A9-5061DBE973F8}" srcOrd="2" destOrd="0" presId="urn:microsoft.com/office/officeart/2018/2/layout/IconVerticalSolidList"/>
    <dgm:cxn modelId="{E2376B36-ED20-4B48-9AB5-696C8566C359}" type="presParOf" srcId="{17ABEE2B-1504-473D-A784-6EBFF9951FC9}" destId="{1CB6BD9D-2AB6-4047-A6A7-72CF7F32807D}" srcOrd="3" destOrd="0" presId="urn:microsoft.com/office/officeart/2018/2/layout/IconVerticalSolidList"/>
    <dgm:cxn modelId="{3A06220A-E9B2-4AD2-B468-514C3554EE93}" type="presParOf" srcId="{0931AE48-89D5-4A04-B434-040BB29F11C2}" destId="{9EBCACF2-5C9C-429E-9712-EFFFE30C77FD}" srcOrd="5" destOrd="0" presId="urn:microsoft.com/office/officeart/2018/2/layout/IconVerticalSolidList"/>
    <dgm:cxn modelId="{010A813A-F97E-404C-9C27-6227AF768845}" type="presParOf" srcId="{0931AE48-89D5-4A04-B434-040BB29F11C2}" destId="{10B51AF9-21B4-405B-94E9-B8A11432B1E2}" srcOrd="6" destOrd="0" presId="urn:microsoft.com/office/officeart/2018/2/layout/IconVerticalSolidList"/>
    <dgm:cxn modelId="{76660085-BA5F-43E8-B7C9-7F01A61AF0DC}" type="presParOf" srcId="{10B51AF9-21B4-405B-94E9-B8A11432B1E2}" destId="{39C6AEB7-27B9-4A1C-94FB-C60FBAEC221F}" srcOrd="0" destOrd="0" presId="urn:microsoft.com/office/officeart/2018/2/layout/IconVerticalSolidList"/>
    <dgm:cxn modelId="{1F8921DC-DA40-4B93-82EA-C7A1BCC97935}" type="presParOf" srcId="{10B51AF9-21B4-405B-94E9-B8A11432B1E2}" destId="{D8B4F1F6-C76C-4B3A-9C6B-2EEE4908BD06}" srcOrd="1" destOrd="0" presId="urn:microsoft.com/office/officeart/2018/2/layout/IconVerticalSolidList"/>
    <dgm:cxn modelId="{9A1F66B9-E551-4E06-A6B8-D2B132E30CA6}" type="presParOf" srcId="{10B51AF9-21B4-405B-94E9-B8A11432B1E2}" destId="{71756B8A-C7E4-4ABC-9C01-629EA9276692}" srcOrd="2" destOrd="0" presId="urn:microsoft.com/office/officeart/2018/2/layout/IconVerticalSolidList"/>
    <dgm:cxn modelId="{42DD386D-8CB6-4FAF-A683-363C3C175AFB}" type="presParOf" srcId="{10B51AF9-21B4-405B-94E9-B8A11432B1E2}" destId="{16079668-8408-47D0-97E9-F0C416B4587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402074C-7826-42BF-9C4F-91617723E015}" type="doc">
      <dgm:prSet loTypeId="urn:microsoft.com/office/officeart/2005/8/layout/hierarchy3" loCatId="hierarchy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D967ACBF-D2D3-4857-91D7-D1AD3EBA529E}">
      <dgm:prSet custT="1"/>
      <dgm:spPr/>
      <dgm:t>
        <a:bodyPr/>
        <a:lstStyle/>
        <a:p>
          <a:r>
            <a:rPr lang="en-US" sz="2500" dirty="0"/>
            <a:t>The same designated materials must be recycled at all project types (new construction, remodels and additions, and demolition projects).</a:t>
          </a:r>
        </a:p>
      </dgm:t>
    </dgm:pt>
    <dgm:pt modelId="{25F35D1D-1B99-490E-80B9-52863A3AD459}" type="parTrans" cxnId="{B6C1C85F-2645-4E8C-BD31-CC58CADB29F8}">
      <dgm:prSet/>
      <dgm:spPr/>
      <dgm:t>
        <a:bodyPr/>
        <a:lstStyle/>
        <a:p>
          <a:endParaRPr lang="en-US"/>
        </a:p>
      </dgm:t>
    </dgm:pt>
    <dgm:pt modelId="{9FDF32A7-D8BC-400D-9194-7D73ADB7233F}" type="sibTrans" cxnId="{B6C1C85F-2645-4E8C-BD31-CC58CADB29F8}">
      <dgm:prSet/>
      <dgm:spPr/>
      <dgm:t>
        <a:bodyPr/>
        <a:lstStyle/>
        <a:p>
          <a:endParaRPr lang="en-US"/>
        </a:p>
      </dgm:t>
    </dgm:pt>
    <dgm:pt modelId="{9A11BD35-11A5-4D87-90EE-CB438B75F104}">
      <dgm:prSet custT="1"/>
      <dgm:spPr/>
      <dgm:t>
        <a:bodyPr/>
        <a:lstStyle/>
        <a:p>
          <a:r>
            <a:rPr lang="en-US" sz="2500" dirty="0"/>
            <a:t>C&amp;D materials that are currently recyclable at the SCRAP include: </a:t>
          </a:r>
        </a:p>
        <a:p>
          <a:r>
            <a:rPr lang="en-US" sz="2500" dirty="0"/>
            <a:t>Concrete</a:t>
          </a:r>
        </a:p>
        <a:p>
          <a:r>
            <a:rPr lang="en-US" sz="2500" dirty="0"/>
            <a:t>Cardboard</a:t>
          </a:r>
        </a:p>
        <a:p>
          <a:r>
            <a:rPr lang="en-US" sz="2500" dirty="0"/>
            <a:t>Scrap metal</a:t>
          </a:r>
        </a:p>
        <a:p>
          <a:r>
            <a:rPr lang="en-US" sz="2500" dirty="0"/>
            <a:t>Clean wood </a:t>
          </a:r>
        </a:p>
        <a:p>
          <a:r>
            <a:rPr lang="en-US" sz="2500" dirty="0"/>
            <a:t>Single-stream recycling. </a:t>
          </a:r>
        </a:p>
      </dgm:t>
    </dgm:pt>
    <dgm:pt modelId="{0941E0AB-998D-4A86-B888-B616AF2E5792}" type="parTrans" cxnId="{ECF10E50-5F68-4B02-9393-F7CAD72540E4}">
      <dgm:prSet/>
      <dgm:spPr/>
      <dgm:t>
        <a:bodyPr/>
        <a:lstStyle/>
        <a:p>
          <a:endParaRPr lang="en-US"/>
        </a:p>
      </dgm:t>
    </dgm:pt>
    <dgm:pt modelId="{DFF810D6-0616-49B5-A8E7-178B5328D3C7}" type="sibTrans" cxnId="{ECF10E50-5F68-4B02-9393-F7CAD72540E4}">
      <dgm:prSet/>
      <dgm:spPr/>
      <dgm:t>
        <a:bodyPr/>
        <a:lstStyle/>
        <a:p>
          <a:endParaRPr lang="en-US"/>
        </a:p>
      </dgm:t>
    </dgm:pt>
    <dgm:pt modelId="{3C851B41-BBA0-4F68-9D4B-3F7836257D84}">
      <dgm:prSet custT="1"/>
      <dgm:spPr/>
      <dgm:t>
        <a:bodyPr/>
        <a:lstStyle/>
        <a:p>
          <a:r>
            <a:rPr lang="en-US" sz="2500" dirty="0"/>
            <a:t>An ordinance will focus on materials recyclable at SCRAP while remaining flexible to add new materials as opportunities arise.</a:t>
          </a:r>
        </a:p>
      </dgm:t>
    </dgm:pt>
    <dgm:pt modelId="{C9807B99-C9C8-40EE-969B-7E903E28AECF}" type="parTrans" cxnId="{BF6FF2B0-30B1-47FF-A544-F2C483E9FF27}">
      <dgm:prSet/>
      <dgm:spPr/>
      <dgm:t>
        <a:bodyPr/>
        <a:lstStyle/>
        <a:p>
          <a:endParaRPr lang="en-US"/>
        </a:p>
      </dgm:t>
    </dgm:pt>
    <dgm:pt modelId="{59FCDF35-53E4-4032-BB6E-E4DF67047085}" type="sibTrans" cxnId="{BF6FF2B0-30B1-47FF-A544-F2C483E9FF27}">
      <dgm:prSet/>
      <dgm:spPr/>
      <dgm:t>
        <a:bodyPr/>
        <a:lstStyle/>
        <a:p>
          <a:endParaRPr lang="en-US"/>
        </a:p>
      </dgm:t>
    </dgm:pt>
    <dgm:pt modelId="{5128A2E0-8B59-4A18-BBE1-FF31B8D89323}" type="pres">
      <dgm:prSet presAssocID="{3402074C-7826-42BF-9C4F-91617723E01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2A282A9-472C-43A8-8DC3-DAB2C497BFE9}" type="pres">
      <dgm:prSet presAssocID="{D967ACBF-D2D3-4857-91D7-D1AD3EBA529E}" presName="root" presStyleCnt="0"/>
      <dgm:spPr/>
    </dgm:pt>
    <dgm:pt modelId="{FAD58D99-EA65-4F85-B186-638E25B7AEED}" type="pres">
      <dgm:prSet presAssocID="{D967ACBF-D2D3-4857-91D7-D1AD3EBA529E}" presName="rootComposite" presStyleCnt="0"/>
      <dgm:spPr/>
    </dgm:pt>
    <dgm:pt modelId="{B7B63977-C62C-458F-AE07-750889C80908}" type="pres">
      <dgm:prSet presAssocID="{D967ACBF-D2D3-4857-91D7-D1AD3EBA529E}" presName="rootText" presStyleLbl="node1" presStyleIdx="0" presStyleCnt="3" custScaleX="101753" custScaleY="233428"/>
      <dgm:spPr/>
    </dgm:pt>
    <dgm:pt modelId="{CCDC4FE5-8FD2-477E-BDF4-3385B679E5E4}" type="pres">
      <dgm:prSet presAssocID="{D967ACBF-D2D3-4857-91D7-D1AD3EBA529E}" presName="rootConnector" presStyleLbl="node1" presStyleIdx="0" presStyleCnt="3"/>
      <dgm:spPr/>
    </dgm:pt>
    <dgm:pt modelId="{B8984754-A781-46AD-BAB0-E2AC562CC704}" type="pres">
      <dgm:prSet presAssocID="{D967ACBF-D2D3-4857-91D7-D1AD3EBA529E}" presName="childShape" presStyleCnt="0"/>
      <dgm:spPr/>
    </dgm:pt>
    <dgm:pt modelId="{9BDBD475-887D-4867-A124-10A17EA9A18D}" type="pres">
      <dgm:prSet presAssocID="{9A11BD35-11A5-4D87-90EE-CB438B75F104}" presName="root" presStyleCnt="0"/>
      <dgm:spPr/>
    </dgm:pt>
    <dgm:pt modelId="{A8A65491-2710-4244-9B1C-FAE2650809A5}" type="pres">
      <dgm:prSet presAssocID="{9A11BD35-11A5-4D87-90EE-CB438B75F104}" presName="rootComposite" presStyleCnt="0"/>
      <dgm:spPr/>
    </dgm:pt>
    <dgm:pt modelId="{BADEEC56-2DEE-4B5E-85CF-82EA40B06364}" type="pres">
      <dgm:prSet presAssocID="{9A11BD35-11A5-4D87-90EE-CB438B75F104}" presName="rootText" presStyleLbl="node1" presStyleIdx="1" presStyleCnt="3" custScaleX="109882" custScaleY="229947"/>
      <dgm:spPr/>
    </dgm:pt>
    <dgm:pt modelId="{207FD4E3-3F55-4FBE-A9A2-1825F617AC09}" type="pres">
      <dgm:prSet presAssocID="{9A11BD35-11A5-4D87-90EE-CB438B75F104}" presName="rootConnector" presStyleLbl="node1" presStyleIdx="1" presStyleCnt="3"/>
      <dgm:spPr/>
    </dgm:pt>
    <dgm:pt modelId="{02359F66-0B80-46EE-A1A6-4EAF4776C97B}" type="pres">
      <dgm:prSet presAssocID="{9A11BD35-11A5-4D87-90EE-CB438B75F104}" presName="childShape" presStyleCnt="0"/>
      <dgm:spPr/>
    </dgm:pt>
    <dgm:pt modelId="{C6F42476-CD67-43B1-81F5-9D26528C4F8D}" type="pres">
      <dgm:prSet presAssocID="{3C851B41-BBA0-4F68-9D4B-3F7836257D84}" presName="root" presStyleCnt="0"/>
      <dgm:spPr/>
    </dgm:pt>
    <dgm:pt modelId="{9555142F-4022-4AE4-833F-0334BF6B61E7}" type="pres">
      <dgm:prSet presAssocID="{3C851B41-BBA0-4F68-9D4B-3F7836257D84}" presName="rootComposite" presStyleCnt="0"/>
      <dgm:spPr/>
    </dgm:pt>
    <dgm:pt modelId="{3F3BE886-FC19-403D-A104-7D9DCE0BF6F2}" type="pres">
      <dgm:prSet presAssocID="{3C851B41-BBA0-4F68-9D4B-3F7836257D84}" presName="rootText" presStyleLbl="node1" presStyleIdx="2" presStyleCnt="3" custScaleX="104971" custScaleY="227362"/>
      <dgm:spPr/>
    </dgm:pt>
    <dgm:pt modelId="{A75D6E6A-4D36-47CD-9714-42893AB220AC}" type="pres">
      <dgm:prSet presAssocID="{3C851B41-BBA0-4F68-9D4B-3F7836257D84}" presName="rootConnector" presStyleLbl="node1" presStyleIdx="2" presStyleCnt="3"/>
      <dgm:spPr/>
    </dgm:pt>
    <dgm:pt modelId="{BF8C704F-6224-4256-9C6C-95E669C50388}" type="pres">
      <dgm:prSet presAssocID="{3C851B41-BBA0-4F68-9D4B-3F7836257D84}" presName="childShape" presStyleCnt="0"/>
      <dgm:spPr/>
    </dgm:pt>
  </dgm:ptLst>
  <dgm:cxnLst>
    <dgm:cxn modelId="{AEF3390C-52A1-409D-B92D-F5B7087412E4}" type="presOf" srcId="{3C851B41-BBA0-4F68-9D4B-3F7836257D84}" destId="{A75D6E6A-4D36-47CD-9714-42893AB220AC}" srcOrd="1" destOrd="0" presId="urn:microsoft.com/office/officeart/2005/8/layout/hierarchy3"/>
    <dgm:cxn modelId="{11FC103B-5F31-43B9-83D9-D25135E06EDE}" type="presOf" srcId="{D967ACBF-D2D3-4857-91D7-D1AD3EBA529E}" destId="{B7B63977-C62C-458F-AE07-750889C80908}" srcOrd="0" destOrd="0" presId="urn:microsoft.com/office/officeart/2005/8/layout/hierarchy3"/>
    <dgm:cxn modelId="{B6C1C85F-2645-4E8C-BD31-CC58CADB29F8}" srcId="{3402074C-7826-42BF-9C4F-91617723E015}" destId="{D967ACBF-D2D3-4857-91D7-D1AD3EBA529E}" srcOrd="0" destOrd="0" parTransId="{25F35D1D-1B99-490E-80B9-52863A3AD459}" sibTransId="{9FDF32A7-D8BC-400D-9194-7D73ADB7233F}"/>
    <dgm:cxn modelId="{2D920741-9043-46A1-A605-93C7877EEDB9}" type="presOf" srcId="{9A11BD35-11A5-4D87-90EE-CB438B75F104}" destId="{207FD4E3-3F55-4FBE-A9A2-1825F617AC09}" srcOrd="1" destOrd="0" presId="urn:microsoft.com/office/officeart/2005/8/layout/hierarchy3"/>
    <dgm:cxn modelId="{54CFAC62-9DD7-455F-A60B-35E3C8C94546}" type="presOf" srcId="{9A11BD35-11A5-4D87-90EE-CB438B75F104}" destId="{BADEEC56-2DEE-4B5E-85CF-82EA40B06364}" srcOrd="0" destOrd="0" presId="urn:microsoft.com/office/officeart/2005/8/layout/hierarchy3"/>
    <dgm:cxn modelId="{13B4D245-1913-49A5-9BAE-2A6ADED9F32B}" type="presOf" srcId="{3402074C-7826-42BF-9C4F-91617723E015}" destId="{5128A2E0-8B59-4A18-BBE1-FF31B8D89323}" srcOrd="0" destOrd="0" presId="urn:microsoft.com/office/officeart/2005/8/layout/hierarchy3"/>
    <dgm:cxn modelId="{ECF10E50-5F68-4B02-9393-F7CAD72540E4}" srcId="{3402074C-7826-42BF-9C4F-91617723E015}" destId="{9A11BD35-11A5-4D87-90EE-CB438B75F104}" srcOrd="1" destOrd="0" parTransId="{0941E0AB-998D-4A86-B888-B616AF2E5792}" sibTransId="{DFF810D6-0616-49B5-A8E7-178B5328D3C7}"/>
    <dgm:cxn modelId="{9B19D388-E4C2-4A10-B73E-136F791097C0}" type="presOf" srcId="{D967ACBF-D2D3-4857-91D7-D1AD3EBA529E}" destId="{CCDC4FE5-8FD2-477E-BDF4-3385B679E5E4}" srcOrd="1" destOrd="0" presId="urn:microsoft.com/office/officeart/2005/8/layout/hierarchy3"/>
    <dgm:cxn modelId="{7DFD9D97-5595-4F0A-A065-50F9B4C492A8}" type="presOf" srcId="{3C851B41-BBA0-4F68-9D4B-3F7836257D84}" destId="{3F3BE886-FC19-403D-A104-7D9DCE0BF6F2}" srcOrd="0" destOrd="0" presId="urn:microsoft.com/office/officeart/2005/8/layout/hierarchy3"/>
    <dgm:cxn modelId="{BF6FF2B0-30B1-47FF-A544-F2C483E9FF27}" srcId="{3402074C-7826-42BF-9C4F-91617723E015}" destId="{3C851B41-BBA0-4F68-9D4B-3F7836257D84}" srcOrd="2" destOrd="0" parTransId="{C9807B99-C9C8-40EE-969B-7E903E28AECF}" sibTransId="{59FCDF35-53E4-4032-BB6E-E4DF67047085}"/>
    <dgm:cxn modelId="{9B4C1715-9D74-4FBF-9C60-3E8194B7092D}" type="presParOf" srcId="{5128A2E0-8B59-4A18-BBE1-FF31B8D89323}" destId="{12A282A9-472C-43A8-8DC3-DAB2C497BFE9}" srcOrd="0" destOrd="0" presId="urn:microsoft.com/office/officeart/2005/8/layout/hierarchy3"/>
    <dgm:cxn modelId="{B884D2A0-5112-4D22-BF71-E03C1D1F4F55}" type="presParOf" srcId="{12A282A9-472C-43A8-8DC3-DAB2C497BFE9}" destId="{FAD58D99-EA65-4F85-B186-638E25B7AEED}" srcOrd="0" destOrd="0" presId="urn:microsoft.com/office/officeart/2005/8/layout/hierarchy3"/>
    <dgm:cxn modelId="{BF07780D-1B0A-4433-9B87-45ED52DD4407}" type="presParOf" srcId="{FAD58D99-EA65-4F85-B186-638E25B7AEED}" destId="{B7B63977-C62C-458F-AE07-750889C80908}" srcOrd="0" destOrd="0" presId="urn:microsoft.com/office/officeart/2005/8/layout/hierarchy3"/>
    <dgm:cxn modelId="{9EB041BB-3657-484C-AEA9-C76B352FAA1C}" type="presParOf" srcId="{FAD58D99-EA65-4F85-B186-638E25B7AEED}" destId="{CCDC4FE5-8FD2-477E-BDF4-3385B679E5E4}" srcOrd="1" destOrd="0" presId="urn:microsoft.com/office/officeart/2005/8/layout/hierarchy3"/>
    <dgm:cxn modelId="{0EEC565D-8200-4EA9-AB62-878B71D5C2F0}" type="presParOf" srcId="{12A282A9-472C-43A8-8DC3-DAB2C497BFE9}" destId="{B8984754-A781-46AD-BAB0-E2AC562CC704}" srcOrd="1" destOrd="0" presId="urn:microsoft.com/office/officeart/2005/8/layout/hierarchy3"/>
    <dgm:cxn modelId="{F36E6DF1-703B-4104-8DA2-8407EFF79820}" type="presParOf" srcId="{5128A2E0-8B59-4A18-BBE1-FF31B8D89323}" destId="{9BDBD475-887D-4867-A124-10A17EA9A18D}" srcOrd="1" destOrd="0" presId="urn:microsoft.com/office/officeart/2005/8/layout/hierarchy3"/>
    <dgm:cxn modelId="{E07A7C2F-D467-44CD-898C-A8592DDCF1DD}" type="presParOf" srcId="{9BDBD475-887D-4867-A124-10A17EA9A18D}" destId="{A8A65491-2710-4244-9B1C-FAE2650809A5}" srcOrd="0" destOrd="0" presId="urn:microsoft.com/office/officeart/2005/8/layout/hierarchy3"/>
    <dgm:cxn modelId="{433F5D38-1E4C-456E-A1C6-B318129710AB}" type="presParOf" srcId="{A8A65491-2710-4244-9B1C-FAE2650809A5}" destId="{BADEEC56-2DEE-4B5E-85CF-82EA40B06364}" srcOrd="0" destOrd="0" presId="urn:microsoft.com/office/officeart/2005/8/layout/hierarchy3"/>
    <dgm:cxn modelId="{CB930C99-76F5-45D9-BFCA-20D9A7908EED}" type="presParOf" srcId="{A8A65491-2710-4244-9B1C-FAE2650809A5}" destId="{207FD4E3-3F55-4FBE-A9A2-1825F617AC09}" srcOrd="1" destOrd="0" presId="urn:microsoft.com/office/officeart/2005/8/layout/hierarchy3"/>
    <dgm:cxn modelId="{CDCA16C7-1125-4DE7-A1F1-FAE680430866}" type="presParOf" srcId="{9BDBD475-887D-4867-A124-10A17EA9A18D}" destId="{02359F66-0B80-46EE-A1A6-4EAF4776C97B}" srcOrd="1" destOrd="0" presId="urn:microsoft.com/office/officeart/2005/8/layout/hierarchy3"/>
    <dgm:cxn modelId="{B61153FD-DDAC-433D-B724-12D3774A48A0}" type="presParOf" srcId="{5128A2E0-8B59-4A18-BBE1-FF31B8D89323}" destId="{C6F42476-CD67-43B1-81F5-9D26528C4F8D}" srcOrd="2" destOrd="0" presId="urn:microsoft.com/office/officeart/2005/8/layout/hierarchy3"/>
    <dgm:cxn modelId="{42FE1D70-B509-4204-99F1-10F3DA032AA3}" type="presParOf" srcId="{C6F42476-CD67-43B1-81F5-9D26528C4F8D}" destId="{9555142F-4022-4AE4-833F-0334BF6B61E7}" srcOrd="0" destOrd="0" presId="urn:microsoft.com/office/officeart/2005/8/layout/hierarchy3"/>
    <dgm:cxn modelId="{4393E588-9B11-40F6-B3DE-FE94D7F0433F}" type="presParOf" srcId="{9555142F-4022-4AE4-833F-0334BF6B61E7}" destId="{3F3BE886-FC19-403D-A104-7D9DCE0BF6F2}" srcOrd="0" destOrd="0" presId="urn:microsoft.com/office/officeart/2005/8/layout/hierarchy3"/>
    <dgm:cxn modelId="{42C77F26-5340-4B47-9E43-2F67C8626FD6}" type="presParOf" srcId="{9555142F-4022-4AE4-833F-0334BF6B61E7}" destId="{A75D6E6A-4D36-47CD-9714-42893AB220AC}" srcOrd="1" destOrd="0" presId="urn:microsoft.com/office/officeart/2005/8/layout/hierarchy3"/>
    <dgm:cxn modelId="{DCA1B028-ACFF-4C98-9957-06C98B435A39}" type="presParOf" srcId="{C6F42476-CD67-43B1-81F5-9D26528C4F8D}" destId="{BF8C704F-6224-4256-9C6C-95E669C50388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402074C-7826-42BF-9C4F-91617723E015}" type="doc">
      <dgm:prSet loTypeId="urn:microsoft.com/office/officeart/2005/8/layout/hierarchy3" loCatId="hierarchy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D967ACBF-D2D3-4857-91D7-D1AD3EBA529E}">
      <dgm:prSet custT="1"/>
      <dgm:spPr/>
      <dgm:t>
        <a:bodyPr/>
        <a:lstStyle/>
        <a:p>
          <a:r>
            <a:rPr lang="en-US" sz="3000" b="0" dirty="0"/>
            <a:t>Deposit amount may vary depending on the project type and size.</a:t>
          </a:r>
          <a:endParaRPr lang="en-US" sz="3000" b="0" dirty="0">
            <a:solidFill>
              <a:schemeClr val="bg1"/>
            </a:solidFill>
          </a:endParaRPr>
        </a:p>
      </dgm:t>
    </dgm:pt>
    <dgm:pt modelId="{25F35D1D-1B99-490E-80B9-52863A3AD459}" type="parTrans" cxnId="{B6C1C85F-2645-4E8C-BD31-CC58CADB29F8}">
      <dgm:prSet/>
      <dgm:spPr/>
      <dgm:t>
        <a:bodyPr/>
        <a:lstStyle/>
        <a:p>
          <a:endParaRPr lang="en-US"/>
        </a:p>
      </dgm:t>
    </dgm:pt>
    <dgm:pt modelId="{9FDF32A7-D8BC-400D-9194-7D73ADB7233F}" type="sibTrans" cxnId="{B6C1C85F-2645-4E8C-BD31-CC58CADB29F8}">
      <dgm:prSet/>
      <dgm:spPr/>
      <dgm:t>
        <a:bodyPr/>
        <a:lstStyle/>
        <a:p>
          <a:endParaRPr lang="en-US"/>
        </a:p>
      </dgm:t>
    </dgm:pt>
    <dgm:pt modelId="{9A11BD35-11A5-4D87-90EE-CB438B75F104}">
      <dgm:prSet custT="1"/>
      <dgm:spPr/>
      <dgm:t>
        <a:bodyPr/>
        <a:lstStyle/>
        <a:p>
          <a:pPr>
            <a:buNone/>
          </a:pPr>
          <a:r>
            <a:rPr lang="en-US" sz="3000" b="0" dirty="0"/>
            <a:t>Refundable deposits should be phased in.</a:t>
          </a:r>
          <a:endParaRPr lang="en-US" sz="3000" b="0" dirty="0">
            <a:solidFill>
              <a:schemeClr val="bg1"/>
            </a:solidFill>
          </a:endParaRPr>
        </a:p>
      </dgm:t>
    </dgm:pt>
    <dgm:pt modelId="{0941E0AB-998D-4A86-B888-B616AF2E5792}" type="parTrans" cxnId="{ECF10E50-5F68-4B02-9393-F7CAD72540E4}">
      <dgm:prSet/>
      <dgm:spPr/>
      <dgm:t>
        <a:bodyPr/>
        <a:lstStyle/>
        <a:p>
          <a:endParaRPr lang="en-US"/>
        </a:p>
      </dgm:t>
    </dgm:pt>
    <dgm:pt modelId="{DFF810D6-0616-49B5-A8E7-178B5328D3C7}" type="sibTrans" cxnId="{ECF10E50-5F68-4B02-9393-F7CAD72540E4}">
      <dgm:prSet/>
      <dgm:spPr/>
      <dgm:t>
        <a:bodyPr/>
        <a:lstStyle/>
        <a:p>
          <a:endParaRPr lang="en-US"/>
        </a:p>
      </dgm:t>
    </dgm:pt>
    <dgm:pt modelId="{5128A2E0-8B59-4A18-BBE1-FF31B8D89323}" type="pres">
      <dgm:prSet presAssocID="{3402074C-7826-42BF-9C4F-91617723E01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2A282A9-472C-43A8-8DC3-DAB2C497BFE9}" type="pres">
      <dgm:prSet presAssocID="{D967ACBF-D2D3-4857-91D7-D1AD3EBA529E}" presName="root" presStyleCnt="0"/>
      <dgm:spPr/>
    </dgm:pt>
    <dgm:pt modelId="{FAD58D99-EA65-4F85-B186-638E25B7AEED}" type="pres">
      <dgm:prSet presAssocID="{D967ACBF-D2D3-4857-91D7-D1AD3EBA529E}" presName="rootComposite" presStyleCnt="0"/>
      <dgm:spPr/>
    </dgm:pt>
    <dgm:pt modelId="{B7B63977-C62C-458F-AE07-750889C80908}" type="pres">
      <dgm:prSet presAssocID="{D967ACBF-D2D3-4857-91D7-D1AD3EBA529E}" presName="rootText" presStyleLbl="node1" presStyleIdx="0" presStyleCnt="2" custScaleX="68938" custScaleY="71790" custLinFactNeighborX="4770"/>
      <dgm:spPr/>
    </dgm:pt>
    <dgm:pt modelId="{CCDC4FE5-8FD2-477E-BDF4-3385B679E5E4}" type="pres">
      <dgm:prSet presAssocID="{D967ACBF-D2D3-4857-91D7-D1AD3EBA529E}" presName="rootConnector" presStyleLbl="node1" presStyleIdx="0" presStyleCnt="2"/>
      <dgm:spPr/>
    </dgm:pt>
    <dgm:pt modelId="{B8984754-A781-46AD-BAB0-E2AC562CC704}" type="pres">
      <dgm:prSet presAssocID="{D967ACBF-D2D3-4857-91D7-D1AD3EBA529E}" presName="childShape" presStyleCnt="0"/>
      <dgm:spPr/>
    </dgm:pt>
    <dgm:pt modelId="{9BDBD475-887D-4867-A124-10A17EA9A18D}" type="pres">
      <dgm:prSet presAssocID="{9A11BD35-11A5-4D87-90EE-CB438B75F104}" presName="root" presStyleCnt="0"/>
      <dgm:spPr/>
    </dgm:pt>
    <dgm:pt modelId="{A8A65491-2710-4244-9B1C-FAE2650809A5}" type="pres">
      <dgm:prSet presAssocID="{9A11BD35-11A5-4D87-90EE-CB438B75F104}" presName="rootComposite" presStyleCnt="0"/>
      <dgm:spPr/>
    </dgm:pt>
    <dgm:pt modelId="{BADEEC56-2DEE-4B5E-85CF-82EA40B06364}" type="pres">
      <dgm:prSet presAssocID="{9A11BD35-11A5-4D87-90EE-CB438B75F104}" presName="rootText" presStyleLbl="node1" presStyleIdx="1" presStyleCnt="2" custScaleX="68938" custScaleY="71790" custLinFactNeighborX="-6621" custLinFactNeighborY="573"/>
      <dgm:spPr/>
    </dgm:pt>
    <dgm:pt modelId="{207FD4E3-3F55-4FBE-A9A2-1825F617AC09}" type="pres">
      <dgm:prSet presAssocID="{9A11BD35-11A5-4D87-90EE-CB438B75F104}" presName="rootConnector" presStyleLbl="node1" presStyleIdx="1" presStyleCnt="2"/>
      <dgm:spPr/>
    </dgm:pt>
    <dgm:pt modelId="{02359F66-0B80-46EE-A1A6-4EAF4776C97B}" type="pres">
      <dgm:prSet presAssocID="{9A11BD35-11A5-4D87-90EE-CB438B75F104}" presName="childShape" presStyleCnt="0"/>
      <dgm:spPr/>
    </dgm:pt>
  </dgm:ptLst>
  <dgm:cxnLst>
    <dgm:cxn modelId="{11FC103B-5F31-43B9-83D9-D25135E06EDE}" type="presOf" srcId="{D967ACBF-D2D3-4857-91D7-D1AD3EBA529E}" destId="{B7B63977-C62C-458F-AE07-750889C80908}" srcOrd="0" destOrd="0" presId="urn:microsoft.com/office/officeart/2005/8/layout/hierarchy3"/>
    <dgm:cxn modelId="{B6C1C85F-2645-4E8C-BD31-CC58CADB29F8}" srcId="{3402074C-7826-42BF-9C4F-91617723E015}" destId="{D967ACBF-D2D3-4857-91D7-D1AD3EBA529E}" srcOrd="0" destOrd="0" parTransId="{25F35D1D-1B99-490E-80B9-52863A3AD459}" sibTransId="{9FDF32A7-D8BC-400D-9194-7D73ADB7233F}"/>
    <dgm:cxn modelId="{2D920741-9043-46A1-A605-93C7877EEDB9}" type="presOf" srcId="{9A11BD35-11A5-4D87-90EE-CB438B75F104}" destId="{207FD4E3-3F55-4FBE-A9A2-1825F617AC09}" srcOrd="1" destOrd="0" presId="urn:microsoft.com/office/officeart/2005/8/layout/hierarchy3"/>
    <dgm:cxn modelId="{54CFAC62-9DD7-455F-A60B-35E3C8C94546}" type="presOf" srcId="{9A11BD35-11A5-4D87-90EE-CB438B75F104}" destId="{BADEEC56-2DEE-4B5E-85CF-82EA40B06364}" srcOrd="0" destOrd="0" presId="urn:microsoft.com/office/officeart/2005/8/layout/hierarchy3"/>
    <dgm:cxn modelId="{13B4D245-1913-49A5-9BAE-2A6ADED9F32B}" type="presOf" srcId="{3402074C-7826-42BF-9C4F-91617723E015}" destId="{5128A2E0-8B59-4A18-BBE1-FF31B8D89323}" srcOrd="0" destOrd="0" presId="urn:microsoft.com/office/officeart/2005/8/layout/hierarchy3"/>
    <dgm:cxn modelId="{ECF10E50-5F68-4B02-9393-F7CAD72540E4}" srcId="{3402074C-7826-42BF-9C4F-91617723E015}" destId="{9A11BD35-11A5-4D87-90EE-CB438B75F104}" srcOrd="1" destOrd="0" parTransId="{0941E0AB-998D-4A86-B888-B616AF2E5792}" sibTransId="{DFF810D6-0616-49B5-A8E7-178B5328D3C7}"/>
    <dgm:cxn modelId="{9B19D388-E4C2-4A10-B73E-136F791097C0}" type="presOf" srcId="{D967ACBF-D2D3-4857-91D7-D1AD3EBA529E}" destId="{CCDC4FE5-8FD2-477E-BDF4-3385B679E5E4}" srcOrd="1" destOrd="0" presId="urn:microsoft.com/office/officeart/2005/8/layout/hierarchy3"/>
    <dgm:cxn modelId="{9B4C1715-9D74-4FBF-9C60-3E8194B7092D}" type="presParOf" srcId="{5128A2E0-8B59-4A18-BBE1-FF31B8D89323}" destId="{12A282A9-472C-43A8-8DC3-DAB2C497BFE9}" srcOrd="0" destOrd="0" presId="urn:microsoft.com/office/officeart/2005/8/layout/hierarchy3"/>
    <dgm:cxn modelId="{B884D2A0-5112-4D22-BF71-E03C1D1F4F55}" type="presParOf" srcId="{12A282A9-472C-43A8-8DC3-DAB2C497BFE9}" destId="{FAD58D99-EA65-4F85-B186-638E25B7AEED}" srcOrd="0" destOrd="0" presId="urn:microsoft.com/office/officeart/2005/8/layout/hierarchy3"/>
    <dgm:cxn modelId="{BF07780D-1B0A-4433-9B87-45ED52DD4407}" type="presParOf" srcId="{FAD58D99-EA65-4F85-B186-638E25B7AEED}" destId="{B7B63977-C62C-458F-AE07-750889C80908}" srcOrd="0" destOrd="0" presId="urn:microsoft.com/office/officeart/2005/8/layout/hierarchy3"/>
    <dgm:cxn modelId="{9EB041BB-3657-484C-AEA9-C76B352FAA1C}" type="presParOf" srcId="{FAD58D99-EA65-4F85-B186-638E25B7AEED}" destId="{CCDC4FE5-8FD2-477E-BDF4-3385B679E5E4}" srcOrd="1" destOrd="0" presId="urn:microsoft.com/office/officeart/2005/8/layout/hierarchy3"/>
    <dgm:cxn modelId="{0EEC565D-8200-4EA9-AB62-878B71D5C2F0}" type="presParOf" srcId="{12A282A9-472C-43A8-8DC3-DAB2C497BFE9}" destId="{B8984754-A781-46AD-BAB0-E2AC562CC704}" srcOrd="1" destOrd="0" presId="urn:microsoft.com/office/officeart/2005/8/layout/hierarchy3"/>
    <dgm:cxn modelId="{F36E6DF1-703B-4104-8DA2-8407EFF79820}" type="presParOf" srcId="{5128A2E0-8B59-4A18-BBE1-FF31B8D89323}" destId="{9BDBD475-887D-4867-A124-10A17EA9A18D}" srcOrd="1" destOrd="0" presId="urn:microsoft.com/office/officeart/2005/8/layout/hierarchy3"/>
    <dgm:cxn modelId="{E07A7C2F-D467-44CD-898C-A8592DDCF1DD}" type="presParOf" srcId="{9BDBD475-887D-4867-A124-10A17EA9A18D}" destId="{A8A65491-2710-4244-9B1C-FAE2650809A5}" srcOrd="0" destOrd="0" presId="urn:microsoft.com/office/officeart/2005/8/layout/hierarchy3"/>
    <dgm:cxn modelId="{433F5D38-1E4C-456E-A1C6-B318129710AB}" type="presParOf" srcId="{A8A65491-2710-4244-9B1C-FAE2650809A5}" destId="{BADEEC56-2DEE-4B5E-85CF-82EA40B06364}" srcOrd="0" destOrd="0" presId="urn:microsoft.com/office/officeart/2005/8/layout/hierarchy3"/>
    <dgm:cxn modelId="{CB930C99-76F5-45D9-BFCA-20D9A7908EED}" type="presParOf" srcId="{A8A65491-2710-4244-9B1C-FAE2650809A5}" destId="{207FD4E3-3F55-4FBE-A9A2-1825F617AC09}" srcOrd="1" destOrd="0" presId="urn:microsoft.com/office/officeart/2005/8/layout/hierarchy3"/>
    <dgm:cxn modelId="{CDCA16C7-1125-4DE7-A1F1-FAE680430866}" type="presParOf" srcId="{9BDBD475-887D-4867-A124-10A17EA9A18D}" destId="{02359F66-0B80-46EE-A1A6-4EAF4776C97B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5FCB42-F03E-4EAF-8D80-69C344185AE2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90325B-4478-430B-AC94-D975BDB305E0}">
      <dgm:prSet/>
      <dgm:spPr/>
      <dgm:t>
        <a:bodyPr/>
        <a:lstStyle/>
        <a:p>
          <a:r>
            <a:rPr lang="en-US" i="0" dirty="0"/>
            <a:t>Elected Officials and Town Staff from Breckenridge, Dillon, Frisco, Silverthorne</a:t>
          </a:r>
        </a:p>
      </dgm:t>
    </dgm:pt>
    <dgm:pt modelId="{AA63DDFA-BDE5-4E10-AFEC-C37CAFE87EB3}" type="parTrans" cxnId="{E88CFD8A-FC77-4BA7-B6A6-52E0C95E538E}">
      <dgm:prSet/>
      <dgm:spPr/>
      <dgm:t>
        <a:bodyPr/>
        <a:lstStyle/>
        <a:p>
          <a:endParaRPr lang="en-US"/>
        </a:p>
      </dgm:t>
    </dgm:pt>
    <dgm:pt modelId="{71559AB7-0C6D-4B64-9176-6759E3C41950}" type="sibTrans" cxnId="{E88CFD8A-FC77-4BA7-B6A6-52E0C95E538E}">
      <dgm:prSet/>
      <dgm:spPr/>
      <dgm:t>
        <a:bodyPr/>
        <a:lstStyle/>
        <a:p>
          <a:endParaRPr lang="en-US"/>
        </a:p>
      </dgm:t>
    </dgm:pt>
    <dgm:pt modelId="{400EA49A-0376-4ACF-B835-7DBE7A55481C}">
      <dgm:prSet/>
      <dgm:spPr/>
      <dgm:t>
        <a:bodyPr/>
        <a:lstStyle/>
        <a:p>
          <a:r>
            <a:rPr lang="en-US" i="0" dirty="0"/>
            <a:t>5 Building Professionals and 1 Architect </a:t>
          </a:r>
        </a:p>
      </dgm:t>
    </dgm:pt>
    <dgm:pt modelId="{1DCBEADB-71DF-426B-BC65-07B45127B55A}" type="parTrans" cxnId="{1D7923F2-2FA3-45E5-8D9B-290DDEC08C7A}">
      <dgm:prSet/>
      <dgm:spPr/>
      <dgm:t>
        <a:bodyPr/>
        <a:lstStyle/>
        <a:p>
          <a:endParaRPr lang="en-US"/>
        </a:p>
      </dgm:t>
    </dgm:pt>
    <dgm:pt modelId="{E539DCEB-46DB-4EB5-B765-9B2B3947D586}" type="sibTrans" cxnId="{1D7923F2-2FA3-45E5-8D9B-290DDEC08C7A}">
      <dgm:prSet/>
      <dgm:spPr/>
      <dgm:t>
        <a:bodyPr/>
        <a:lstStyle/>
        <a:p>
          <a:endParaRPr lang="en-US"/>
        </a:p>
      </dgm:t>
    </dgm:pt>
    <dgm:pt modelId="{3E05BD91-ABB0-4BA8-AB52-7D422DDE82E1}">
      <dgm:prSet/>
      <dgm:spPr/>
      <dgm:t>
        <a:bodyPr/>
        <a:lstStyle/>
        <a:p>
          <a:r>
            <a:rPr lang="en-US" i="0" dirty="0"/>
            <a:t>HC3, SCRAP, VERT Sites, and RRS Staff</a:t>
          </a:r>
        </a:p>
      </dgm:t>
    </dgm:pt>
    <dgm:pt modelId="{70FBCFF8-ACC2-49F7-BF17-B67EC02559F0}" type="parTrans" cxnId="{16691CBA-1A46-4259-B45C-DFC021313EE6}">
      <dgm:prSet/>
      <dgm:spPr/>
      <dgm:t>
        <a:bodyPr/>
        <a:lstStyle/>
        <a:p>
          <a:endParaRPr lang="en-US"/>
        </a:p>
      </dgm:t>
    </dgm:pt>
    <dgm:pt modelId="{AEA92FB7-9429-442C-BB1B-4106FFCCDB3A}" type="sibTrans" cxnId="{16691CBA-1A46-4259-B45C-DFC021313EE6}">
      <dgm:prSet/>
      <dgm:spPr/>
      <dgm:t>
        <a:bodyPr/>
        <a:lstStyle/>
        <a:p>
          <a:endParaRPr lang="en-US"/>
        </a:p>
      </dgm:t>
    </dgm:pt>
    <dgm:pt modelId="{1AE51A88-B7FD-43DA-9373-C4D948AA3627}">
      <dgm:prSet/>
      <dgm:spPr/>
      <dgm:t>
        <a:bodyPr/>
        <a:lstStyle/>
        <a:p>
          <a:r>
            <a:rPr lang="en-US" i="0" dirty="0"/>
            <a:t>Waste and Recycling Haulers</a:t>
          </a:r>
        </a:p>
      </dgm:t>
    </dgm:pt>
    <dgm:pt modelId="{65423A1C-FF08-494F-A2B4-7BB214F38756}" type="parTrans" cxnId="{2D4817D5-CD9E-432D-B2F7-D27946A12CA1}">
      <dgm:prSet/>
      <dgm:spPr/>
      <dgm:t>
        <a:bodyPr/>
        <a:lstStyle/>
        <a:p>
          <a:endParaRPr lang="en-US"/>
        </a:p>
      </dgm:t>
    </dgm:pt>
    <dgm:pt modelId="{128B8BB7-25FE-44E5-9AB5-334A2F383F6A}" type="sibTrans" cxnId="{2D4817D5-CD9E-432D-B2F7-D27946A12CA1}">
      <dgm:prSet/>
      <dgm:spPr/>
      <dgm:t>
        <a:bodyPr/>
        <a:lstStyle/>
        <a:p>
          <a:endParaRPr lang="en-US"/>
        </a:p>
      </dgm:t>
    </dgm:pt>
    <dgm:pt modelId="{F935B861-1901-40BA-B44D-F1E400F27D9E}">
      <dgm:prSet/>
      <dgm:spPr/>
      <dgm:t>
        <a:bodyPr/>
        <a:lstStyle/>
        <a:p>
          <a:r>
            <a:rPr lang="en-US" i="0" dirty="0"/>
            <a:t>Community Businesses</a:t>
          </a:r>
        </a:p>
      </dgm:t>
    </dgm:pt>
    <dgm:pt modelId="{C2D43B82-DC02-4700-8153-510B2D269BDB}" type="parTrans" cxnId="{6C0E78F0-44D1-4567-AC77-149803763FB9}">
      <dgm:prSet/>
      <dgm:spPr/>
      <dgm:t>
        <a:bodyPr/>
        <a:lstStyle/>
        <a:p>
          <a:endParaRPr lang="en-US"/>
        </a:p>
      </dgm:t>
    </dgm:pt>
    <dgm:pt modelId="{E8047529-035F-4171-8248-FCEBEC4A9258}" type="sibTrans" cxnId="{6C0E78F0-44D1-4567-AC77-149803763FB9}">
      <dgm:prSet/>
      <dgm:spPr/>
      <dgm:t>
        <a:bodyPr/>
        <a:lstStyle/>
        <a:p>
          <a:endParaRPr lang="en-US"/>
        </a:p>
      </dgm:t>
    </dgm:pt>
    <dgm:pt modelId="{C62D3BB4-6F06-43A9-8537-894F989013AA}" type="pres">
      <dgm:prSet presAssocID="{3A5FCB42-F03E-4EAF-8D80-69C344185AE2}" presName="linear" presStyleCnt="0">
        <dgm:presLayoutVars>
          <dgm:animLvl val="lvl"/>
          <dgm:resizeHandles val="exact"/>
        </dgm:presLayoutVars>
      </dgm:prSet>
      <dgm:spPr/>
    </dgm:pt>
    <dgm:pt modelId="{8F67A3CB-A651-4397-90C3-7AA4EFEFF41D}" type="pres">
      <dgm:prSet presAssocID="{3E05BD91-ABB0-4BA8-AB52-7D422DDE82E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CD7ED68-5396-446A-9BEA-1BA6F14CB5E7}" type="pres">
      <dgm:prSet presAssocID="{AEA92FB7-9429-442C-BB1B-4106FFCCDB3A}" presName="spacer" presStyleCnt="0"/>
      <dgm:spPr/>
    </dgm:pt>
    <dgm:pt modelId="{3830FD17-754F-49F8-A4AD-5F637212F805}" type="pres">
      <dgm:prSet presAssocID="{8A90325B-4478-430B-AC94-D975BDB305E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60F418CD-7FA6-465F-AC74-1DA7F992DA4E}" type="pres">
      <dgm:prSet presAssocID="{71559AB7-0C6D-4B64-9176-6759E3C41950}" presName="spacer" presStyleCnt="0"/>
      <dgm:spPr/>
    </dgm:pt>
    <dgm:pt modelId="{4A2B8E99-555D-4665-9897-B2E9EC8CB1AD}" type="pres">
      <dgm:prSet presAssocID="{400EA49A-0376-4ACF-B835-7DBE7A55481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DCDA4272-7DAF-4EBD-B8DE-7229D260870D}" type="pres">
      <dgm:prSet presAssocID="{E539DCEB-46DB-4EB5-B765-9B2B3947D586}" presName="spacer" presStyleCnt="0"/>
      <dgm:spPr/>
    </dgm:pt>
    <dgm:pt modelId="{BE49A758-0775-4453-B4FE-ACE6AD64746C}" type="pres">
      <dgm:prSet presAssocID="{1AE51A88-B7FD-43DA-9373-C4D948AA3627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01DDFCE-20E2-426B-8AEB-F107351DE646}" type="pres">
      <dgm:prSet presAssocID="{128B8BB7-25FE-44E5-9AB5-334A2F383F6A}" presName="spacer" presStyleCnt="0"/>
      <dgm:spPr/>
    </dgm:pt>
    <dgm:pt modelId="{7B0969EC-49BC-48F6-95B6-E4D0C1848F39}" type="pres">
      <dgm:prSet presAssocID="{F935B861-1901-40BA-B44D-F1E400F27D9E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32B7BD62-4516-45B0-9645-B57F69E2EAAB}" type="presOf" srcId="{3E05BD91-ABB0-4BA8-AB52-7D422DDE82E1}" destId="{8F67A3CB-A651-4397-90C3-7AA4EFEFF41D}" srcOrd="0" destOrd="0" presId="urn:microsoft.com/office/officeart/2005/8/layout/vList2"/>
    <dgm:cxn modelId="{7161CC7F-2848-4716-8D85-D944ADC696AC}" type="presOf" srcId="{400EA49A-0376-4ACF-B835-7DBE7A55481C}" destId="{4A2B8E99-555D-4665-9897-B2E9EC8CB1AD}" srcOrd="0" destOrd="0" presId="urn:microsoft.com/office/officeart/2005/8/layout/vList2"/>
    <dgm:cxn modelId="{A60DBF80-2EF9-465F-9163-9187C5B2D5D4}" type="presOf" srcId="{1AE51A88-B7FD-43DA-9373-C4D948AA3627}" destId="{BE49A758-0775-4453-B4FE-ACE6AD64746C}" srcOrd="0" destOrd="0" presId="urn:microsoft.com/office/officeart/2005/8/layout/vList2"/>
    <dgm:cxn modelId="{F7F37B82-C2BE-4D87-8122-AEEF15AAAC49}" type="presOf" srcId="{F935B861-1901-40BA-B44D-F1E400F27D9E}" destId="{7B0969EC-49BC-48F6-95B6-E4D0C1848F39}" srcOrd="0" destOrd="0" presId="urn:microsoft.com/office/officeart/2005/8/layout/vList2"/>
    <dgm:cxn modelId="{E88CFD8A-FC77-4BA7-B6A6-52E0C95E538E}" srcId="{3A5FCB42-F03E-4EAF-8D80-69C344185AE2}" destId="{8A90325B-4478-430B-AC94-D975BDB305E0}" srcOrd="1" destOrd="0" parTransId="{AA63DDFA-BDE5-4E10-AFEC-C37CAFE87EB3}" sibTransId="{71559AB7-0C6D-4B64-9176-6759E3C41950}"/>
    <dgm:cxn modelId="{5366439D-1552-4B38-AA51-0C8B2A3A8694}" type="presOf" srcId="{3A5FCB42-F03E-4EAF-8D80-69C344185AE2}" destId="{C62D3BB4-6F06-43A9-8537-894F989013AA}" srcOrd="0" destOrd="0" presId="urn:microsoft.com/office/officeart/2005/8/layout/vList2"/>
    <dgm:cxn modelId="{16691CBA-1A46-4259-B45C-DFC021313EE6}" srcId="{3A5FCB42-F03E-4EAF-8D80-69C344185AE2}" destId="{3E05BD91-ABB0-4BA8-AB52-7D422DDE82E1}" srcOrd="0" destOrd="0" parTransId="{70FBCFF8-ACC2-49F7-BF17-B67EC02559F0}" sibTransId="{AEA92FB7-9429-442C-BB1B-4106FFCCDB3A}"/>
    <dgm:cxn modelId="{2D4817D5-CD9E-432D-B2F7-D27946A12CA1}" srcId="{3A5FCB42-F03E-4EAF-8D80-69C344185AE2}" destId="{1AE51A88-B7FD-43DA-9373-C4D948AA3627}" srcOrd="3" destOrd="0" parTransId="{65423A1C-FF08-494F-A2B4-7BB214F38756}" sibTransId="{128B8BB7-25FE-44E5-9AB5-334A2F383F6A}"/>
    <dgm:cxn modelId="{DCDFACE1-0414-4E8C-9798-C3555CA6FA8D}" type="presOf" srcId="{8A90325B-4478-430B-AC94-D975BDB305E0}" destId="{3830FD17-754F-49F8-A4AD-5F637212F805}" srcOrd="0" destOrd="0" presId="urn:microsoft.com/office/officeart/2005/8/layout/vList2"/>
    <dgm:cxn modelId="{6C0E78F0-44D1-4567-AC77-149803763FB9}" srcId="{3A5FCB42-F03E-4EAF-8D80-69C344185AE2}" destId="{F935B861-1901-40BA-B44D-F1E400F27D9E}" srcOrd="4" destOrd="0" parTransId="{C2D43B82-DC02-4700-8153-510B2D269BDB}" sibTransId="{E8047529-035F-4171-8248-FCEBEC4A9258}"/>
    <dgm:cxn modelId="{1D7923F2-2FA3-45E5-8D9B-290DDEC08C7A}" srcId="{3A5FCB42-F03E-4EAF-8D80-69C344185AE2}" destId="{400EA49A-0376-4ACF-B835-7DBE7A55481C}" srcOrd="2" destOrd="0" parTransId="{1DCBEADB-71DF-426B-BC65-07B45127B55A}" sibTransId="{E539DCEB-46DB-4EB5-B765-9B2B3947D586}"/>
    <dgm:cxn modelId="{85029FB9-8C35-4D6D-B1C8-A2AA0A33E42A}" type="presParOf" srcId="{C62D3BB4-6F06-43A9-8537-894F989013AA}" destId="{8F67A3CB-A651-4397-90C3-7AA4EFEFF41D}" srcOrd="0" destOrd="0" presId="urn:microsoft.com/office/officeart/2005/8/layout/vList2"/>
    <dgm:cxn modelId="{68DF331D-BE05-4692-9B03-5EA6F7FB83A5}" type="presParOf" srcId="{C62D3BB4-6F06-43A9-8537-894F989013AA}" destId="{0CD7ED68-5396-446A-9BEA-1BA6F14CB5E7}" srcOrd="1" destOrd="0" presId="urn:microsoft.com/office/officeart/2005/8/layout/vList2"/>
    <dgm:cxn modelId="{6C8B889B-9FBC-428F-8A60-A1627BFC8AB4}" type="presParOf" srcId="{C62D3BB4-6F06-43A9-8537-894F989013AA}" destId="{3830FD17-754F-49F8-A4AD-5F637212F805}" srcOrd="2" destOrd="0" presId="urn:microsoft.com/office/officeart/2005/8/layout/vList2"/>
    <dgm:cxn modelId="{6D717F72-A522-4BBC-949D-EE92EFDE0F3F}" type="presParOf" srcId="{C62D3BB4-6F06-43A9-8537-894F989013AA}" destId="{60F418CD-7FA6-465F-AC74-1DA7F992DA4E}" srcOrd="3" destOrd="0" presId="urn:microsoft.com/office/officeart/2005/8/layout/vList2"/>
    <dgm:cxn modelId="{E4E1F08A-064D-4FDB-8101-F438B6669C65}" type="presParOf" srcId="{C62D3BB4-6F06-43A9-8537-894F989013AA}" destId="{4A2B8E99-555D-4665-9897-B2E9EC8CB1AD}" srcOrd="4" destOrd="0" presId="urn:microsoft.com/office/officeart/2005/8/layout/vList2"/>
    <dgm:cxn modelId="{492A4900-C207-4782-BDC2-097A05A3E98A}" type="presParOf" srcId="{C62D3BB4-6F06-43A9-8537-894F989013AA}" destId="{DCDA4272-7DAF-4EBD-B8DE-7229D260870D}" srcOrd="5" destOrd="0" presId="urn:microsoft.com/office/officeart/2005/8/layout/vList2"/>
    <dgm:cxn modelId="{B3232C75-16A5-485C-ADF1-4E864D17E3E1}" type="presParOf" srcId="{C62D3BB4-6F06-43A9-8537-894F989013AA}" destId="{BE49A758-0775-4453-B4FE-ACE6AD64746C}" srcOrd="6" destOrd="0" presId="urn:microsoft.com/office/officeart/2005/8/layout/vList2"/>
    <dgm:cxn modelId="{875B721F-20AF-447C-9B0C-C06324A33CB4}" type="presParOf" srcId="{C62D3BB4-6F06-43A9-8537-894F989013AA}" destId="{D01DDFCE-20E2-426B-8AEB-F107351DE646}" srcOrd="7" destOrd="0" presId="urn:microsoft.com/office/officeart/2005/8/layout/vList2"/>
    <dgm:cxn modelId="{70547EBB-ECE7-4E77-B527-321D12ACDDF2}" type="presParOf" srcId="{C62D3BB4-6F06-43A9-8537-894F989013AA}" destId="{7B0969EC-49BC-48F6-95B6-E4D0C1848F3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21B520C-9C58-4A18-9A7C-A2DC698D43CE}" type="doc">
      <dgm:prSet loTypeId="urn:microsoft.com/office/officeart/2005/8/layout/hierarchy1" loCatId="hierarchy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6DD58B6-783F-460A-90DD-F553C2855BEF}">
      <dgm:prSet/>
      <dgm:spPr/>
      <dgm:t>
        <a:bodyPr/>
        <a:lstStyle/>
        <a:p>
          <a:r>
            <a:rPr lang="en-US" b="1" dirty="0"/>
            <a:t>Challenges</a:t>
          </a:r>
          <a:r>
            <a:rPr lang="en-US" dirty="0"/>
            <a:t>: Space, Labor/Resources, Market Outlets </a:t>
          </a:r>
        </a:p>
      </dgm:t>
    </dgm:pt>
    <dgm:pt modelId="{220415B1-A313-47B2-82AF-0C4B500732CE}" type="parTrans" cxnId="{DC1EB089-73BD-479D-984A-833FD78F8457}">
      <dgm:prSet/>
      <dgm:spPr/>
      <dgm:t>
        <a:bodyPr/>
        <a:lstStyle/>
        <a:p>
          <a:endParaRPr lang="en-US"/>
        </a:p>
      </dgm:t>
    </dgm:pt>
    <dgm:pt modelId="{86615880-5794-457D-9D17-77F531FA087A}" type="sibTrans" cxnId="{DC1EB089-73BD-479D-984A-833FD78F8457}">
      <dgm:prSet/>
      <dgm:spPr/>
      <dgm:t>
        <a:bodyPr/>
        <a:lstStyle/>
        <a:p>
          <a:endParaRPr lang="en-US"/>
        </a:p>
      </dgm:t>
    </dgm:pt>
    <dgm:pt modelId="{EFE60CB1-0DE6-44B7-8BF6-D8148B8BE7C1}">
      <dgm:prSet/>
      <dgm:spPr/>
      <dgm:t>
        <a:bodyPr/>
        <a:lstStyle/>
        <a:p>
          <a:r>
            <a:rPr lang="en-US" b="1" dirty="0"/>
            <a:t>Successes</a:t>
          </a:r>
          <a:r>
            <a:rPr lang="en-US" dirty="0"/>
            <a:t>: Construction Materials Management Plans, Engagement, Source Separation and Diversion </a:t>
          </a:r>
        </a:p>
      </dgm:t>
    </dgm:pt>
    <dgm:pt modelId="{FB90EE08-001D-4368-A034-B4080839C0A1}" type="parTrans" cxnId="{567001B3-DF08-4850-95C6-EDD3A03E018C}">
      <dgm:prSet/>
      <dgm:spPr/>
      <dgm:t>
        <a:bodyPr/>
        <a:lstStyle/>
        <a:p>
          <a:endParaRPr lang="en-US"/>
        </a:p>
      </dgm:t>
    </dgm:pt>
    <dgm:pt modelId="{B8C1AA0A-DCCE-40BF-AE5A-38DB856AE458}" type="sibTrans" cxnId="{567001B3-DF08-4850-95C6-EDD3A03E018C}">
      <dgm:prSet/>
      <dgm:spPr/>
      <dgm:t>
        <a:bodyPr/>
        <a:lstStyle/>
        <a:p>
          <a:endParaRPr lang="en-US"/>
        </a:p>
      </dgm:t>
    </dgm:pt>
    <dgm:pt modelId="{8D098F17-A6CB-4FD2-A53B-AAC758F88BB3}" type="pres">
      <dgm:prSet presAssocID="{221B520C-9C58-4A18-9A7C-A2DC698D43C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10B3A0F-8096-4AB1-8065-4CE1D105ED13}" type="pres">
      <dgm:prSet presAssocID="{A6DD58B6-783F-460A-90DD-F553C2855BEF}" presName="hierRoot1" presStyleCnt="0"/>
      <dgm:spPr/>
    </dgm:pt>
    <dgm:pt modelId="{2C205EFD-0010-4840-B39A-C13664381492}" type="pres">
      <dgm:prSet presAssocID="{A6DD58B6-783F-460A-90DD-F553C2855BEF}" presName="composite" presStyleCnt="0"/>
      <dgm:spPr/>
    </dgm:pt>
    <dgm:pt modelId="{C38CA18A-CB4A-4B31-BBB8-D821CF489973}" type="pres">
      <dgm:prSet presAssocID="{A6DD58B6-783F-460A-90DD-F553C2855BEF}" presName="background" presStyleLbl="node0" presStyleIdx="0" presStyleCnt="2"/>
      <dgm:spPr/>
    </dgm:pt>
    <dgm:pt modelId="{174D257C-6987-4395-BF6F-7E5525290FB1}" type="pres">
      <dgm:prSet presAssocID="{A6DD58B6-783F-460A-90DD-F553C2855BEF}" presName="text" presStyleLbl="fgAcc0" presStyleIdx="0" presStyleCnt="2">
        <dgm:presLayoutVars>
          <dgm:chPref val="3"/>
        </dgm:presLayoutVars>
      </dgm:prSet>
      <dgm:spPr/>
    </dgm:pt>
    <dgm:pt modelId="{88C66D65-B3E3-4186-9183-A19F9EE40C58}" type="pres">
      <dgm:prSet presAssocID="{A6DD58B6-783F-460A-90DD-F553C2855BEF}" presName="hierChild2" presStyleCnt="0"/>
      <dgm:spPr/>
    </dgm:pt>
    <dgm:pt modelId="{4BC4D76D-C93C-482E-8D1D-E0870C938317}" type="pres">
      <dgm:prSet presAssocID="{EFE60CB1-0DE6-44B7-8BF6-D8148B8BE7C1}" presName="hierRoot1" presStyleCnt="0"/>
      <dgm:spPr/>
    </dgm:pt>
    <dgm:pt modelId="{8754A32F-CD02-423E-BEB8-AEA8C913E96A}" type="pres">
      <dgm:prSet presAssocID="{EFE60CB1-0DE6-44B7-8BF6-D8148B8BE7C1}" presName="composite" presStyleCnt="0"/>
      <dgm:spPr/>
    </dgm:pt>
    <dgm:pt modelId="{49B78756-A8F1-4C97-8FFE-B8ACA061178D}" type="pres">
      <dgm:prSet presAssocID="{EFE60CB1-0DE6-44B7-8BF6-D8148B8BE7C1}" presName="background" presStyleLbl="node0" presStyleIdx="1" presStyleCnt="2"/>
      <dgm:spPr/>
    </dgm:pt>
    <dgm:pt modelId="{BA11EAD0-B3AA-40FD-B126-AFD70B1834E8}" type="pres">
      <dgm:prSet presAssocID="{EFE60CB1-0DE6-44B7-8BF6-D8148B8BE7C1}" presName="text" presStyleLbl="fgAcc0" presStyleIdx="1" presStyleCnt="2">
        <dgm:presLayoutVars>
          <dgm:chPref val="3"/>
        </dgm:presLayoutVars>
      </dgm:prSet>
      <dgm:spPr/>
    </dgm:pt>
    <dgm:pt modelId="{6AA4C488-9DDF-40CB-BBBF-A735FFC3B8AC}" type="pres">
      <dgm:prSet presAssocID="{EFE60CB1-0DE6-44B7-8BF6-D8148B8BE7C1}" presName="hierChild2" presStyleCnt="0"/>
      <dgm:spPr/>
    </dgm:pt>
  </dgm:ptLst>
  <dgm:cxnLst>
    <dgm:cxn modelId="{63363972-DC0B-4B85-A60D-7916C656AA9B}" type="presOf" srcId="{EFE60CB1-0DE6-44B7-8BF6-D8148B8BE7C1}" destId="{BA11EAD0-B3AA-40FD-B126-AFD70B1834E8}" srcOrd="0" destOrd="0" presId="urn:microsoft.com/office/officeart/2005/8/layout/hierarchy1"/>
    <dgm:cxn modelId="{DC1EB089-73BD-479D-984A-833FD78F8457}" srcId="{221B520C-9C58-4A18-9A7C-A2DC698D43CE}" destId="{A6DD58B6-783F-460A-90DD-F553C2855BEF}" srcOrd="0" destOrd="0" parTransId="{220415B1-A313-47B2-82AF-0C4B500732CE}" sibTransId="{86615880-5794-457D-9D17-77F531FA087A}"/>
    <dgm:cxn modelId="{A787699F-94D8-4F25-BB1B-CB00ED5D6D18}" type="presOf" srcId="{221B520C-9C58-4A18-9A7C-A2DC698D43CE}" destId="{8D098F17-A6CB-4FD2-A53B-AAC758F88BB3}" srcOrd="0" destOrd="0" presId="urn:microsoft.com/office/officeart/2005/8/layout/hierarchy1"/>
    <dgm:cxn modelId="{567001B3-DF08-4850-95C6-EDD3A03E018C}" srcId="{221B520C-9C58-4A18-9A7C-A2DC698D43CE}" destId="{EFE60CB1-0DE6-44B7-8BF6-D8148B8BE7C1}" srcOrd="1" destOrd="0" parTransId="{FB90EE08-001D-4368-A034-B4080839C0A1}" sibTransId="{B8C1AA0A-DCCE-40BF-AE5A-38DB856AE458}"/>
    <dgm:cxn modelId="{0EB550E7-1382-4A7F-B4A9-D6CB9DACC7E4}" type="presOf" srcId="{A6DD58B6-783F-460A-90DD-F553C2855BEF}" destId="{174D257C-6987-4395-BF6F-7E5525290FB1}" srcOrd="0" destOrd="0" presId="urn:microsoft.com/office/officeart/2005/8/layout/hierarchy1"/>
    <dgm:cxn modelId="{04960F40-41A1-49F6-9925-1A72D3EB53A8}" type="presParOf" srcId="{8D098F17-A6CB-4FD2-A53B-AAC758F88BB3}" destId="{D10B3A0F-8096-4AB1-8065-4CE1D105ED13}" srcOrd="0" destOrd="0" presId="urn:microsoft.com/office/officeart/2005/8/layout/hierarchy1"/>
    <dgm:cxn modelId="{6C3DF94A-1C4D-44BA-9ED9-AD3C124A40ED}" type="presParOf" srcId="{D10B3A0F-8096-4AB1-8065-4CE1D105ED13}" destId="{2C205EFD-0010-4840-B39A-C13664381492}" srcOrd="0" destOrd="0" presId="urn:microsoft.com/office/officeart/2005/8/layout/hierarchy1"/>
    <dgm:cxn modelId="{A26876F9-6E66-470C-B860-9AA70FA302F1}" type="presParOf" srcId="{2C205EFD-0010-4840-B39A-C13664381492}" destId="{C38CA18A-CB4A-4B31-BBB8-D821CF489973}" srcOrd="0" destOrd="0" presId="urn:microsoft.com/office/officeart/2005/8/layout/hierarchy1"/>
    <dgm:cxn modelId="{5C03839F-CBA5-4184-A226-C0DB152BFB86}" type="presParOf" srcId="{2C205EFD-0010-4840-B39A-C13664381492}" destId="{174D257C-6987-4395-BF6F-7E5525290FB1}" srcOrd="1" destOrd="0" presId="urn:microsoft.com/office/officeart/2005/8/layout/hierarchy1"/>
    <dgm:cxn modelId="{3BCE8512-D321-4F81-A1D5-83305285495C}" type="presParOf" srcId="{D10B3A0F-8096-4AB1-8065-4CE1D105ED13}" destId="{88C66D65-B3E3-4186-9183-A19F9EE40C58}" srcOrd="1" destOrd="0" presId="urn:microsoft.com/office/officeart/2005/8/layout/hierarchy1"/>
    <dgm:cxn modelId="{37A94DFD-8E72-4F42-8BB1-046FC569346A}" type="presParOf" srcId="{8D098F17-A6CB-4FD2-A53B-AAC758F88BB3}" destId="{4BC4D76D-C93C-482E-8D1D-E0870C938317}" srcOrd="1" destOrd="0" presId="urn:microsoft.com/office/officeart/2005/8/layout/hierarchy1"/>
    <dgm:cxn modelId="{88C742D4-0ECA-4A94-A5BA-32556EDD0963}" type="presParOf" srcId="{4BC4D76D-C93C-482E-8D1D-E0870C938317}" destId="{8754A32F-CD02-423E-BEB8-AEA8C913E96A}" srcOrd="0" destOrd="0" presId="urn:microsoft.com/office/officeart/2005/8/layout/hierarchy1"/>
    <dgm:cxn modelId="{429D40CD-E178-4ABD-B2B7-5BCA988EF12D}" type="presParOf" srcId="{8754A32F-CD02-423E-BEB8-AEA8C913E96A}" destId="{49B78756-A8F1-4C97-8FFE-B8ACA061178D}" srcOrd="0" destOrd="0" presId="urn:microsoft.com/office/officeart/2005/8/layout/hierarchy1"/>
    <dgm:cxn modelId="{B14F4F6D-FD22-4489-BBF4-C1C17919F7CA}" type="presParOf" srcId="{8754A32F-CD02-423E-BEB8-AEA8C913E96A}" destId="{BA11EAD0-B3AA-40FD-B126-AFD70B1834E8}" srcOrd="1" destOrd="0" presId="urn:microsoft.com/office/officeart/2005/8/layout/hierarchy1"/>
    <dgm:cxn modelId="{76364345-B69D-4AC2-B116-19B98742C110}" type="presParOf" srcId="{4BC4D76D-C93C-482E-8D1D-E0870C938317}" destId="{6AA4C488-9DDF-40CB-BBBF-A735FFC3B8A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21B520C-9C58-4A18-9A7C-A2DC698D43CE}" type="doc">
      <dgm:prSet loTypeId="urn:microsoft.com/office/officeart/2018/2/layout/IconCircle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6DD58B6-783F-460A-90DD-F553C2855BEF}">
      <dgm:prSet/>
      <dgm:spPr/>
      <dgm:t>
        <a:bodyPr/>
        <a:lstStyle/>
        <a:p>
          <a:pPr>
            <a:lnSpc>
              <a:spcPct val="100000"/>
            </a:lnSpc>
          </a:pPr>
          <a:r>
            <a:rPr kumimoji="0" lang="en-US" b="0" i="0" u="none" strike="noStrike" cap="none" spc="0" normalizeH="0" baseline="0" noProof="0" dirty="0">
              <a:effectLst/>
              <a:uLnTx/>
              <a:uFillTx/>
              <a:latin typeface="+mj-lt"/>
              <a:ea typeface="+mn-ea"/>
              <a:cs typeface="+mn-cs"/>
            </a:rPr>
            <a:t>Disposal policy for locally-</a:t>
          </a:r>
          <a:r>
            <a:rPr kumimoji="0" lang="en-US" b="0" i="0" u="none" strike="noStrike" cap="none" spc="0" normalizeH="0" baseline="0" noProof="0" dirty="0" err="1">
              <a:effectLst/>
              <a:uLnTx/>
              <a:uFillTx/>
              <a:latin typeface="+mj-lt"/>
              <a:ea typeface="+mn-ea"/>
              <a:cs typeface="+mn-cs"/>
            </a:rPr>
            <a:t>divertable</a:t>
          </a:r>
          <a:r>
            <a:rPr kumimoji="0" lang="en-US" b="0" i="0" u="none" strike="noStrike" cap="none" spc="0" normalizeH="0" baseline="0" noProof="0" dirty="0">
              <a:effectLst/>
              <a:uLnTx/>
              <a:uFillTx/>
              <a:latin typeface="+mj-lt"/>
              <a:ea typeface="+mn-ea"/>
              <a:cs typeface="+mn-cs"/>
            </a:rPr>
            <a:t> materials</a:t>
          </a:r>
          <a:endParaRPr lang="en-US" b="0" i="0" dirty="0">
            <a:latin typeface="+mj-lt"/>
          </a:endParaRPr>
        </a:p>
      </dgm:t>
    </dgm:pt>
    <dgm:pt modelId="{220415B1-A313-47B2-82AF-0C4B500732CE}" type="parTrans" cxnId="{DC1EB089-73BD-479D-984A-833FD78F8457}">
      <dgm:prSet/>
      <dgm:spPr/>
      <dgm:t>
        <a:bodyPr/>
        <a:lstStyle/>
        <a:p>
          <a:endParaRPr lang="en-US"/>
        </a:p>
      </dgm:t>
    </dgm:pt>
    <dgm:pt modelId="{86615880-5794-457D-9D17-77F531FA087A}" type="sibTrans" cxnId="{DC1EB089-73BD-479D-984A-833FD78F845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FE60CB1-0DE6-44B7-8BF6-D8148B8BE7C1}">
      <dgm:prSet/>
      <dgm:spPr/>
      <dgm:t>
        <a:bodyPr/>
        <a:lstStyle/>
        <a:p>
          <a:pPr>
            <a:lnSpc>
              <a:spcPct val="100000"/>
            </a:lnSpc>
          </a:pPr>
          <a:r>
            <a:rPr kumimoji="0" lang="en-US" b="0" i="0" u="none" strike="noStrike" cap="none" spc="0" normalizeH="0" baseline="0" noProof="0" dirty="0">
              <a:effectLst/>
              <a:uLnTx/>
              <a:uFillTx/>
              <a:latin typeface="+mj-lt"/>
              <a:ea typeface="+mn-ea"/>
              <a:cs typeface="+mn-cs"/>
            </a:rPr>
            <a:t>SCRAP C&amp;D Composition Study (scheduled August 2025)</a:t>
          </a:r>
          <a:endParaRPr lang="en-US" b="0" i="0" dirty="0">
            <a:latin typeface="+mj-lt"/>
          </a:endParaRPr>
        </a:p>
      </dgm:t>
    </dgm:pt>
    <dgm:pt modelId="{FB90EE08-001D-4368-A034-B4080839C0A1}" type="parTrans" cxnId="{567001B3-DF08-4850-95C6-EDD3A03E018C}">
      <dgm:prSet/>
      <dgm:spPr/>
      <dgm:t>
        <a:bodyPr/>
        <a:lstStyle/>
        <a:p>
          <a:endParaRPr lang="en-US"/>
        </a:p>
      </dgm:t>
    </dgm:pt>
    <dgm:pt modelId="{B8C1AA0A-DCCE-40BF-AE5A-38DB856AE458}" type="sibTrans" cxnId="{567001B3-DF08-4850-95C6-EDD3A03E018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72B12DA-2D5D-4002-AEB6-C039E72C8D43}">
      <dgm:prSet/>
      <dgm:spPr/>
      <dgm:t>
        <a:bodyPr/>
        <a:lstStyle/>
        <a:p>
          <a:pPr>
            <a:lnSpc>
              <a:spcPct val="100000"/>
            </a:lnSpc>
          </a:pPr>
          <a:r>
            <a:rPr kumimoji="0" lang="en-US" b="0" i="0" u="none" strike="noStrike" cap="none" spc="0" normalizeH="0" baseline="0" noProof="0" dirty="0">
              <a:effectLst/>
              <a:uLnTx/>
              <a:uFillTx/>
              <a:latin typeface="+mj-lt"/>
              <a:ea typeface="+mn-ea"/>
              <a:cs typeface="+mn-cs"/>
            </a:rPr>
            <a:t>Subject Matter Training/Education</a:t>
          </a:r>
          <a:endParaRPr lang="en-US" b="0" i="0" dirty="0">
            <a:latin typeface="+mj-lt"/>
          </a:endParaRPr>
        </a:p>
      </dgm:t>
    </dgm:pt>
    <dgm:pt modelId="{E9BEB718-D215-47ED-962E-7EB817067686}" type="parTrans" cxnId="{44D7CA3D-29EF-4C81-AA4D-D5413666E76B}">
      <dgm:prSet/>
      <dgm:spPr/>
      <dgm:t>
        <a:bodyPr/>
        <a:lstStyle/>
        <a:p>
          <a:endParaRPr lang="en-US"/>
        </a:p>
      </dgm:t>
    </dgm:pt>
    <dgm:pt modelId="{3FA71DFF-D799-4A4A-ABAC-6B580D8A240B}" type="sibTrans" cxnId="{44D7CA3D-29EF-4C81-AA4D-D5413666E76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DAF6D5A-7C83-44BF-9012-E2363627D12B}">
      <dgm:prSet/>
      <dgm:spPr/>
      <dgm:t>
        <a:bodyPr/>
        <a:lstStyle/>
        <a:p>
          <a:pPr>
            <a:lnSpc>
              <a:spcPct val="100000"/>
            </a:lnSpc>
          </a:pPr>
          <a:r>
            <a:rPr kumimoji="0" lang="en-US" b="0" i="0" u="none" strike="noStrike" cap="none" spc="0" normalizeH="0" baseline="0" noProof="0" dirty="0">
              <a:effectLst/>
              <a:uLnTx/>
              <a:uFillTx/>
              <a:latin typeface="+mj-lt"/>
              <a:ea typeface="+mn-ea"/>
              <a:cs typeface="+mn-cs"/>
            </a:rPr>
            <a:t>Construction Materials Management Plan (CMMP)</a:t>
          </a:r>
          <a:endParaRPr lang="en-US" b="0" i="0" dirty="0">
            <a:latin typeface="+mj-lt"/>
          </a:endParaRPr>
        </a:p>
      </dgm:t>
    </dgm:pt>
    <dgm:pt modelId="{0CDCA055-6519-477E-B64E-EE92DC9EBF67}" type="parTrans" cxnId="{3DCB280A-41DA-4871-A33B-2282AF831F44}">
      <dgm:prSet/>
      <dgm:spPr/>
      <dgm:t>
        <a:bodyPr/>
        <a:lstStyle/>
        <a:p>
          <a:endParaRPr lang="en-US"/>
        </a:p>
      </dgm:t>
    </dgm:pt>
    <dgm:pt modelId="{3ABF9D56-45E1-47F3-B82C-4454D8C12005}" type="sibTrans" cxnId="{3DCB280A-41DA-4871-A33B-2282AF831F44}">
      <dgm:prSet/>
      <dgm:spPr/>
      <dgm:t>
        <a:bodyPr/>
        <a:lstStyle/>
        <a:p>
          <a:endParaRPr lang="en-US"/>
        </a:p>
      </dgm:t>
    </dgm:pt>
    <dgm:pt modelId="{604AE031-3EE4-476C-9C93-F53484FAB737}" type="pres">
      <dgm:prSet presAssocID="{221B520C-9C58-4A18-9A7C-A2DC698D43CE}" presName="root" presStyleCnt="0">
        <dgm:presLayoutVars>
          <dgm:dir/>
          <dgm:resizeHandles val="exact"/>
        </dgm:presLayoutVars>
      </dgm:prSet>
      <dgm:spPr/>
    </dgm:pt>
    <dgm:pt modelId="{C9324732-1031-4B2F-ACB7-B5B438218955}" type="pres">
      <dgm:prSet presAssocID="{221B520C-9C58-4A18-9A7C-A2DC698D43CE}" presName="container" presStyleCnt="0">
        <dgm:presLayoutVars>
          <dgm:dir/>
          <dgm:resizeHandles val="exact"/>
        </dgm:presLayoutVars>
      </dgm:prSet>
      <dgm:spPr/>
    </dgm:pt>
    <dgm:pt modelId="{09F1EC10-C408-4E6C-9471-FD97E579C4F3}" type="pres">
      <dgm:prSet presAssocID="{A6DD58B6-783F-460A-90DD-F553C2855BEF}" presName="compNode" presStyleCnt="0"/>
      <dgm:spPr/>
    </dgm:pt>
    <dgm:pt modelId="{33BB942E-1DA2-4A86-B262-38A5B031AD96}" type="pres">
      <dgm:prSet presAssocID="{A6DD58B6-783F-460A-90DD-F553C2855BEF}" presName="iconBgRect" presStyleLbl="bgShp" presStyleIdx="0" presStyleCnt="4"/>
      <dgm:spPr/>
    </dgm:pt>
    <dgm:pt modelId="{520D2C1C-C52D-4138-8586-B388B216FBAE}" type="pres">
      <dgm:prSet presAssocID="{A6DD58B6-783F-460A-90DD-F553C2855BE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ycle Sign"/>
        </a:ext>
      </dgm:extLst>
    </dgm:pt>
    <dgm:pt modelId="{F8E38040-7A94-414E-BE6D-F6E410C66370}" type="pres">
      <dgm:prSet presAssocID="{A6DD58B6-783F-460A-90DD-F553C2855BEF}" presName="spaceRect" presStyleCnt="0"/>
      <dgm:spPr/>
    </dgm:pt>
    <dgm:pt modelId="{C3A8A025-8E07-4DEE-BB5D-A5007FA9998E}" type="pres">
      <dgm:prSet presAssocID="{A6DD58B6-783F-460A-90DD-F553C2855BEF}" presName="textRect" presStyleLbl="revTx" presStyleIdx="0" presStyleCnt="4">
        <dgm:presLayoutVars>
          <dgm:chMax val="1"/>
          <dgm:chPref val="1"/>
        </dgm:presLayoutVars>
      </dgm:prSet>
      <dgm:spPr/>
    </dgm:pt>
    <dgm:pt modelId="{8A74F8D2-16C1-4413-B7A8-70E8C62D5C4A}" type="pres">
      <dgm:prSet presAssocID="{86615880-5794-457D-9D17-77F531FA087A}" presName="sibTrans" presStyleLbl="sibTrans2D1" presStyleIdx="0" presStyleCnt="0"/>
      <dgm:spPr/>
    </dgm:pt>
    <dgm:pt modelId="{ECB09506-E42E-4ADB-B792-7721FDAD6CDB}" type="pres">
      <dgm:prSet presAssocID="{EFE60CB1-0DE6-44B7-8BF6-D8148B8BE7C1}" presName="compNode" presStyleCnt="0"/>
      <dgm:spPr/>
    </dgm:pt>
    <dgm:pt modelId="{87E1AB25-5937-4EAC-B48E-97EC964AE830}" type="pres">
      <dgm:prSet presAssocID="{EFE60CB1-0DE6-44B7-8BF6-D8148B8BE7C1}" presName="iconBgRect" presStyleLbl="bgShp" presStyleIdx="1" presStyleCnt="4"/>
      <dgm:spPr/>
    </dgm:pt>
    <dgm:pt modelId="{550B1942-A188-4693-BF8C-766FE1D269AF}" type="pres">
      <dgm:prSet presAssocID="{EFE60CB1-0DE6-44B7-8BF6-D8148B8BE7C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actory"/>
        </a:ext>
      </dgm:extLst>
    </dgm:pt>
    <dgm:pt modelId="{79968EB3-F264-432E-A0E9-76C3B68913D9}" type="pres">
      <dgm:prSet presAssocID="{EFE60CB1-0DE6-44B7-8BF6-D8148B8BE7C1}" presName="spaceRect" presStyleCnt="0"/>
      <dgm:spPr/>
    </dgm:pt>
    <dgm:pt modelId="{2BCBE969-1261-44E8-9803-FD5558AFA384}" type="pres">
      <dgm:prSet presAssocID="{EFE60CB1-0DE6-44B7-8BF6-D8148B8BE7C1}" presName="textRect" presStyleLbl="revTx" presStyleIdx="1" presStyleCnt="4">
        <dgm:presLayoutVars>
          <dgm:chMax val="1"/>
          <dgm:chPref val="1"/>
        </dgm:presLayoutVars>
      </dgm:prSet>
      <dgm:spPr/>
    </dgm:pt>
    <dgm:pt modelId="{93CC30A0-0429-48CE-8584-64C8C838547D}" type="pres">
      <dgm:prSet presAssocID="{B8C1AA0A-DCCE-40BF-AE5A-38DB856AE458}" presName="sibTrans" presStyleLbl="sibTrans2D1" presStyleIdx="0" presStyleCnt="0"/>
      <dgm:spPr/>
    </dgm:pt>
    <dgm:pt modelId="{D5DBB5AA-C0BA-403E-9BC0-930426C82529}" type="pres">
      <dgm:prSet presAssocID="{A72B12DA-2D5D-4002-AEB6-C039E72C8D43}" presName="compNode" presStyleCnt="0"/>
      <dgm:spPr/>
    </dgm:pt>
    <dgm:pt modelId="{B5709E41-F684-42B5-AED5-CB5349E2616C}" type="pres">
      <dgm:prSet presAssocID="{A72B12DA-2D5D-4002-AEB6-C039E72C8D43}" presName="iconBgRect" presStyleLbl="bgShp" presStyleIdx="2" presStyleCnt="4"/>
      <dgm:spPr/>
    </dgm:pt>
    <dgm:pt modelId="{91D56560-FD7E-4E49-8732-98CBEB4109D8}" type="pres">
      <dgm:prSet presAssocID="{A72B12DA-2D5D-4002-AEB6-C039E72C8D4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77852ECB-A23C-4F47-AFEB-381DCE54809A}" type="pres">
      <dgm:prSet presAssocID="{A72B12DA-2D5D-4002-AEB6-C039E72C8D43}" presName="spaceRect" presStyleCnt="0"/>
      <dgm:spPr/>
    </dgm:pt>
    <dgm:pt modelId="{501281F2-711F-41FF-97D8-962FC8474628}" type="pres">
      <dgm:prSet presAssocID="{A72B12DA-2D5D-4002-AEB6-C039E72C8D43}" presName="textRect" presStyleLbl="revTx" presStyleIdx="2" presStyleCnt="4">
        <dgm:presLayoutVars>
          <dgm:chMax val="1"/>
          <dgm:chPref val="1"/>
        </dgm:presLayoutVars>
      </dgm:prSet>
      <dgm:spPr/>
    </dgm:pt>
    <dgm:pt modelId="{CCCDE8B5-26C6-4269-B7F0-F2F5B9BB06AE}" type="pres">
      <dgm:prSet presAssocID="{3FA71DFF-D799-4A4A-ABAC-6B580D8A240B}" presName="sibTrans" presStyleLbl="sibTrans2D1" presStyleIdx="0" presStyleCnt="0"/>
      <dgm:spPr/>
    </dgm:pt>
    <dgm:pt modelId="{669EFB29-DD6A-4D6F-9488-21BE12EF3B1C}" type="pres">
      <dgm:prSet presAssocID="{2DAF6D5A-7C83-44BF-9012-E2363627D12B}" presName="compNode" presStyleCnt="0"/>
      <dgm:spPr/>
    </dgm:pt>
    <dgm:pt modelId="{E66E2EB9-7488-4A78-8156-4A283D65CB88}" type="pres">
      <dgm:prSet presAssocID="{2DAF6D5A-7C83-44BF-9012-E2363627D12B}" presName="iconBgRect" presStyleLbl="bgShp" presStyleIdx="3" presStyleCnt="4"/>
      <dgm:spPr/>
    </dgm:pt>
    <dgm:pt modelId="{67EBA9D5-C3F4-4267-A869-4BEF32047C26}" type="pres">
      <dgm:prSet presAssocID="{2DAF6D5A-7C83-44BF-9012-E2363627D12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xcavator"/>
        </a:ext>
      </dgm:extLst>
    </dgm:pt>
    <dgm:pt modelId="{83EFB92F-00DE-4755-B8B7-1B8433B8473E}" type="pres">
      <dgm:prSet presAssocID="{2DAF6D5A-7C83-44BF-9012-E2363627D12B}" presName="spaceRect" presStyleCnt="0"/>
      <dgm:spPr/>
    </dgm:pt>
    <dgm:pt modelId="{C5D331E8-9CF8-44C3-9844-368AEE5687B1}" type="pres">
      <dgm:prSet presAssocID="{2DAF6D5A-7C83-44BF-9012-E2363627D12B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EEB45F09-E1BA-46B5-8633-509911926090}" type="presOf" srcId="{A72B12DA-2D5D-4002-AEB6-C039E72C8D43}" destId="{501281F2-711F-41FF-97D8-962FC8474628}" srcOrd="0" destOrd="0" presId="urn:microsoft.com/office/officeart/2018/2/layout/IconCircleList"/>
    <dgm:cxn modelId="{3DCB280A-41DA-4871-A33B-2282AF831F44}" srcId="{221B520C-9C58-4A18-9A7C-A2DC698D43CE}" destId="{2DAF6D5A-7C83-44BF-9012-E2363627D12B}" srcOrd="3" destOrd="0" parTransId="{0CDCA055-6519-477E-B64E-EE92DC9EBF67}" sibTransId="{3ABF9D56-45E1-47F3-B82C-4454D8C12005}"/>
    <dgm:cxn modelId="{26D9A61C-2A42-4955-8A63-5C7BC7B8A70E}" type="presOf" srcId="{B8C1AA0A-DCCE-40BF-AE5A-38DB856AE458}" destId="{93CC30A0-0429-48CE-8584-64C8C838547D}" srcOrd="0" destOrd="0" presId="urn:microsoft.com/office/officeart/2018/2/layout/IconCircleList"/>
    <dgm:cxn modelId="{698F1020-195D-4B87-B28D-16474D895207}" type="presOf" srcId="{221B520C-9C58-4A18-9A7C-A2DC698D43CE}" destId="{604AE031-3EE4-476C-9C93-F53484FAB737}" srcOrd="0" destOrd="0" presId="urn:microsoft.com/office/officeart/2018/2/layout/IconCircleList"/>
    <dgm:cxn modelId="{0E1B212A-0CBB-4CD6-8042-8DCEA024C26B}" type="presOf" srcId="{3FA71DFF-D799-4A4A-ABAC-6B580D8A240B}" destId="{CCCDE8B5-26C6-4269-B7F0-F2F5B9BB06AE}" srcOrd="0" destOrd="0" presId="urn:microsoft.com/office/officeart/2018/2/layout/IconCircleList"/>
    <dgm:cxn modelId="{44D7CA3D-29EF-4C81-AA4D-D5413666E76B}" srcId="{221B520C-9C58-4A18-9A7C-A2DC698D43CE}" destId="{A72B12DA-2D5D-4002-AEB6-C039E72C8D43}" srcOrd="2" destOrd="0" parTransId="{E9BEB718-D215-47ED-962E-7EB817067686}" sibTransId="{3FA71DFF-D799-4A4A-ABAC-6B580D8A240B}"/>
    <dgm:cxn modelId="{222FD56E-0B23-4EEF-9EE3-0C300096A35F}" type="presOf" srcId="{86615880-5794-457D-9D17-77F531FA087A}" destId="{8A74F8D2-16C1-4413-B7A8-70E8C62D5C4A}" srcOrd="0" destOrd="0" presId="urn:microsoft.com/office/officeart/2018/2/layout/IconCircleList"/>
    <dgm:cxn modelId="{47740F84-39A2-43BB-BF5F-B071699411D5}" type="presOf" srcId="{2DAF6D5A-7C83-44BF-9012-E2363627D12B}" destId="{C5D331E8-9CF8-44C3-9844-368AEE5687B1}" srcOrd="0" destOrd="0" presId="urn:microsoft.com/office/officeart/2018/2/layout/IconCircleList"/>
    <dgm:cxn modelId="{1FB5FD88-7EB1-49D7-8669-7112B97125A2}" type="presOf" srcId="{EFE60CB1-0DE6-44B7-8BF6-D8148B8BE7C1}" destId="{2BCBE969-1261-44E8-9803-FD5558AFA384}" srcOrd="0" destOrd="0" presId="urn:microsoft.com/office/officeart/2018/2/layout/IconCircleList"/>
    <dgm:cxn modelId="{DC1EB089-73BD-479D-984A-833FD78F8457}" srcId="{221B520C-9C58-4A18-9A7C-A2DC698D43CE}" destId="{A6DD58B6-783F-460A-90DD-F553C2855BEF}" srcOrd="0" destOrd="0" parTransId="{220415B1-A313-47B2-82AF-0C4B500732CE}" sibTransId="{86615880-5794-457D-9D17-77F531FA087A}"/>
    <dgm:cxn modelId="{A7A589AC-5EF3-4B0D-B47E-2A878ABFC065}" type="presOf" srcId="{A6DD58B6-783F-460A-90DD-F553C2855BEF}" destId="{C3A8A025-8E07-4DEE-BB5D-A5007FA9998E}" srcOrd="0" destOrd="0" presId="urn:microsoft.com/office/officeart/2018/2/layout/IconCircleList"/>
    <dgm:cxn modelId="{567001B3-DF08-4850-95C6-EDD3A03E018C}" srcId="{221B520C-9C58-4A18-9A7C-A2DC698D43CE}" destId="{EFE60CB1-0DE6-44B7-8BF6-D8148B8BE7C1}" srcOrd="1" destOrd="0" parTransId="{FB90EE08-001D-4368-A034-B4080839C0A1}" sibTransId="{B8C1AA0A-DCCE-40BF-AE5A-38DB856AE458}"/>
    <dgm:cxn modelId="{67D2D340-4A2B-4CB6-ACDE-EDFE298C511C}" type="presParOf" srcId="{604AE031-3EE4-476C-9C93-F53484FAB737}" destId="{C9324732-1031-4B2F-ACB7-B5B438218955}" srcOrd="0" destOrd="0" presId="urn:microsoft.com/office/officeart/2018/2/layout/IconCircleList"/>
    <dgm:cxn modelId="{0B42C8BC-18B4-4539-96F6-AF0D711F002F}" type="presParOf" srcId="{C9324732-1031-4B2F-ACB7-B5B438218955}" destId="{09F1EC10-C408-4E6C-9471-FD97E579C4F3}" srcOrd="0" destOrd="0" presId="urn:microsoft.com/office/officeart/2018/2/layout/IconCircleList"/>
    <dgm:cxn modelId="{1749BF5F-493B-486D-B052-040A96C38039}" type="presParOf" srcId="{09F1EC10-C408-4E6C-9471-FD97E579C4F3}" destId="{33BB942E-1DA2-4A86-B262-38A5B031AD96}" srcOrd="0" destOrd="0" presId="urn:microsoft.com/office/officeart/2018/2/layout/IconCircleList"/>
    <dgm:cxn modelId="{698D5A8B-7CF3-4965-9A13-450CB00769E5}" type="presParOf" srcId="{09F1EC10-C408-4E6C-9471-FD97E579C4F3}" destId="{520D2C1C-C52D-4138-8586-B388B216FBAE}" srcOrd="1" destOrd="0" presId="urn:microsoft.com/office/officeart/2018/2/layout/IconCircleList"/>
    <dgm:cxn modelId="{D38050A6-D806-4DDB-9A8B-627899FCEDDD}" type="presParOf" srcId="{09F1EC10-C408-4E6C-9471-FD97E579C4F3}" destId="{F8E38040-7A94-414E-BE6D-F6E410C66370}" srcOrd="2" destOrd="0" presId="urn:microsoft.com/office/officeart/2018/2/layout/IconCircleList"/>
    <dgm:cxn modelId="{E0C938D3-EC9C-4750-BB79-08AC8C78E984}" type="presParOf" srcId="{09F1EC10-C408-4E6C-9471-FD97E579C4F3}" destId="{C3A8A025-8E07-4DEE-BB5D-A5007FA9998E}" srcOrd="3" destOrd="0" presId="urn:microsoft.com/office/officeart/2018/2/layout/IconCircleList"/>
    <dgm:cxn modelId="{01F81684-B5C0-4629-9C11-9E7D07EE8047}" type="presParOf" srcId="{C9324732-1031-4B2F-ACB7-B5B438218955}" destId="{8A74F8D2-16C1-4413-B7A8-70E8C62D5C4A}" srcOrd="1" destOrd="0" presId="urn:microsoft.com/office/officeart/2018/2/layout/IconCircleList"/>
    <dgm:cxn modelId="{6B09CC35-EAC4-461F-89BA-5868A5B2DC76}" type="presParOf" srcId="{C9324732-1031-4B2F-ACB7-B5B438218955}" destId="{ECB09506-E42E-4ADB-B792-7721FDAD6CDB}" srcOrd="2" destOrd="0" presId="urn:microsoft.com/office/officeart/2018/2/layout/IconCircleList"/>
    <dgm:cxn modelId="{AAEE353E-92DF-421D-9012-FDFEBBD68786}" type="presParOf" srcId="{ECB09506-E42E-4ADB-B792-7721FDAD6CDB}" destId="{87E1AB25-5937-4EAC-B48E-97EC964AE830}" srcOrd="0" destOrd="0" presId="urn:microsoft.com/office/officeart/2018/2/layout/IconCircleList"/>
    <dgm:cxn modelId="{81EC22AA-5225-40A2-81F7-75084A503184}" type="presParOf" srcId="{ECB09506-E42E-4ADB-B792-7721FDAD6CDB}" destId="{550B1942-A188-4693-BF8C-766FE1D269AF}" srcOrd="1" destOrd="0" presId="urn:microsoft.com/office/officeart/2018/2/layout/IconCircleList"/>
    <dgm:cxn modelId="{060F8FCB-0EA6-4FA2-9613-707DE68164AC}" type="presParOf" srcId="{ECB09506-E42E-4ADB-B792-7721FDAD6CDB}" destId="{79968EB3-F264-432E-A0E9-76C3B68913D9}" srcOrd="2" destOrd="0" presId="urn:microsoft.com/office/officeart/2018/2/layout/IconCircleList"/>
    <dgm:cxn modelId="{AA0251A8-D3C1-41E5-A873-736F677BC2E0}" type="presParOf" srcId="{ECB09506-E42E-4ADB-B792-7721FDAD6CDB}" destId="{2BCBE969-1261-44E8-9803-FD5558AFA384}" srcOrd="3" destOrd="0" presId="urn:microsoft.com/office/officeart/2018/2/layout/IconCircleList"/>
    <dgm:cxn modelId="{92B822CD-953B-42A8-9CB2-EA16CAEE625C}" type="presParOf" srcId="{C9324732-1031-4B2F-ACB7-B5B438218955}" destId="{93CC30A0-0429-48CE-8584-64C8C838547D}" srcOrd="3" destOrd="0" presId="urn:microsoft.com/office/officeart/2018/2/layout/IconCircleList"/>
    <dgm:cxn modelId="{D941D35F-7A12-406F-93F1-F16803CDDB8C}" type="presParOf" srcId="{C9324732-1031-4B2F-ACB7-B5B438218955}" destId="{D5DBB5AA-C0BA-403E-9BC0-930426C82529}" srcOrd="4" destOrd="0" presId="urn:microsoft.com/office/officeart/2018/2/layout/IconCircleList"/>
    <dgm:cxn modelId="{7B539C53-8E1C-455B-A88D-70E4CB611BD8}" type="presParOf" srcId="{D5DBB5AA-C0BA-403E-9BC0-930426C82529}" destId="{B5709E41-F684-42B5-AED5-CB5349E2616C}" srcOrd="0" destOrd="0" presId="urn:microsoft.com/office/officeart/2018/2/layout/IconCircleList"/>
    <dgm:cxn modelId="{7A8B0218-F7A1-4D8C-9303-E6BA46342E9D}" type="presParOf" srcId="{D5DBB5AA-C0BA-403E-9BC0-930426C82529}" destId="{91D56560-FD7E-4E49-8732-98CBEB4109D8}" srcOrd="1" destOrd="0" presId="urn:microsoft.com/office/officeart/2018/2/layout/IconCircleList"/>
    <dgm:cxn modelId="{EF5B0EE3-D8E8-4D59-8F00-0372D42E00D5}" type="presParOf" srcId="{D5DBB5AA-C0BA-403E-9BC0-930426C82529}" destId="{77852ECB-A23C-4F47-AFEB-381DCE54809A}" srcOrd="2" destOrd="0" presId="urn:microsoft.com/office/officeart/2018/2/layout/IconCircleList"/>
    <dgm:cxn modelId="{AA7803A2-827F-46C9-9E73-FA65361E3188}" type="presParOf" srcId="{D5DBB5AA-C0BA-403E-9BC0-930426C82529}" destId="{501281F2-711F-41FF-97D8-962FC8474628}" srcOrd="3" destOrd="0" presId="urn:microsoft.com/office/officeart/2018/2/layout/IconCircleList"/>
    <dgm:cxn modelId="{585AB9D0-9DE6-4D08-ABA9-BB4AD6C50D77}" type="presParOf" srcId="{C9324732-1031-4B2F-ACB7-B5B438218955}" destId="{CCCDE8B5-26C6-4269-B7F0-F2F5B9BB06AE}" srcOrd="5" destOrd="0" presId="urn:microsoft.com/office/officeart/2018/2/layout/IconCircleList"/>
    <dgm:cxn modelId="{F06563E1-B3BB-444C-BA2D-27077573B6CD}" type="presParOf" srcId="{C9324732-1031-4B2F-ACB7-B5B438218955}" destId="{669EFB29-DD6A-4D6F-9488-21BE12EF3B1C}" srcOrd="6" destOrd="0" presId="urn:microsoft.com/office/officeart/2018/2/layout/IconCircleList"/>
    <dgm:cxn modelId="{535823E4-56BC-4A5B-919B-C552D73AE746}" type="presParOf" srcId="{669EFB29-DD6A-4D6F-9488-21BE12EF3B1C}" destId="{E66E2EB9-7488-4A78-8156-4A283D65CB88}" srcOrd="0" destOrd="0" presId="urn:microsoft.com/office/officeart/2018/2/layout/IconCircleList"/>
    <dgm:cxn modelId="{6D17200F-66D7-4170-A2F5-5E2F4AF3CFFD}" type="presParOf" srcId="{669EFB29-DD6A-4D6F-9488-21BE12EF3B1C}" destId="{67EBA9D5-C3F4-4267-A869-4BEF32047C26}" srcOrd="1" destOrd="0" presId="urn:microsoft.com/office/officeart/2018/2/layout/IconCircleList"/>
    <dgm:cxn modelId="{BE765C46-DD2C-4A04-ABE5-C515D719A950}" type="presParOf" srcId="{669EFB29-DD6A-4D6F-9488-21BE12EF3B1C}" destId="{83EFB92F-00DE-4755-B8B7-1B8433B8473E}" srcOrd="2" destOrd="0" presId="urn:microsoft.com/office/officeart/2018/2/layout/IconCircleList"/>
    <dgm:cxn modelId="{6F371140-B290-4A0B-937B-D0D25C65CE98}" type="presParOf" srcId="{669EFB29-DD6A-4D6F-9488-21BE12EF3B1C}" destId="{C5D331E8-9CF8-44C3-9844-368AEE5687B1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8342F5E-8116-4583-B0B1-3586FAB5FE3D}" type="doc">
      <dgm:prSet loTypeId="urn:microsoft.com/office/officeart/2005/8/layout/hProcess9" loCatId="process" qsTypeId="urn:microsoft.com/office/officeart/2005/8/quickstyle/simple1" qsCatId="simple" csTypeId="urn:microsoft.com/office/officeart/2005/8/colors/colorful2" csCatId="colorful" phldr="1"/>
      <dgm:spPr/>
    </dgm:pt>
    <dgm:pt modelId="{F7B1DE74-0AAE-4E55-9593-6716FA228F1F}">
      <dgm:prSet phldrT="[Text]"/>
      <dgm:spPr/>
      <dgm:t>
        <a:bodyPr/>
        <a:lstStyle/>
        <a:p>
          <a:r>
            <a:rPr lang="en-US"/>
            <a:t>1. Setting the Stage</a:t>
          </a:r>
        </a:p>
        <a:p>
          <a:r>
            <a:rPr lang="en-US"/>
            <a:t>(December)</a:t>
          </a:r>
        </a:p>
      </dgm:t>
    </dgm:pt>
    <dgm:pt modelId="{6AFB8DDD-1163-4EF6-A0A5-621A0AA8AECE}" type="parTrans" cxnId="{815C6428-5F3C-4D98-9981-049C7039BC19}">
      <dgm:prSet/>
      <dgm:spPr/>
      <dgm:t>
        <a:bodyPr/>
        <a:lstStyle/>
        <a:p>
          <a:endParaRPr lang="en-US"/>
        </a:p>
      </dgm:t>
    </dgm:pt>
    <dgm:pt modelId="{CE2C5DD4-43DA-4B65-AD09-ADF1F03021AA}" type="sibTrans" cxnId="{815C6428-5F3C-4D98-9981-049C7039BC19}">
      <dgm:prSet/>
      <dgm:spPr/>
      <dgm:t>
        <a:bodyPr/>
        <a:lstStyle/>
        <a:p>
          <a:endParaRPr lang="en-US"/>
        </a:p>
      </dgm:t>
    </dgm:pt>
    <dgm:pt modelId="{30F3DD1A-73C3-4E5E-A11E-5B3DD1EBD1C8}">
      <dgm:prSet phldrT="[Text]"/>
      <dgm:spPr/>
      <dgm:t>
        <a:bodyPr/>
        <a:lstStyle/>
        <a:p>
          <a:r>
            <a:rPr lang="en-US"/>
            <a:t>2. Assess Ordinance Elements</a:t>
          </a:r>
        </a:p>
        <a:p>
          <a:r>
            <a:rPr lang="en-US"/>
            <a:t>(January)</a:t>
          </a:r>
        </a:p>
      </dgm:t>
    </dgm:pt>
    <dgm:pt modelId="{9119C895-7522-4D80-B0BB-DA9C3B6876A2}" type="parTrans" cxnId="{7F9BAB27-69BE-49D4-B905-404E921D6F10}">
      <dgm:prSet/>
      <dgm:spPr/>
      <dgm:t>
        <a:bodyPr/>
        <a:lstStyle/>
        <a:p>
          <a:endParaRPr lang="en-US"/>
        </a:p>
      </dgm:t>
    </dgm:pt>
    <dgm:pt modelId="{93BCB926-A803-4D1A-BA04-737B8AF2C10B}" type="sibTrans" cxnId="{7F9BAB27-69BE-49D4-B905-404E921D6F10}">
      <dgm:prSet/>
      <dgm:spPr/>
      <dgm:t>
        <a:bodyPr/>
        <a:lstStyle/>
        <a:p>
          <a:endParaRPr lang="en-US"/>
        </a:p>
      </dgm:t>
    </dgm:pt>
    <dgm:pt modelId="{6475E131-05EB-45D1-A754-1D520B224D90}">
      <dgm:prSet phldrT="[Text]"/>
      <dgm:spPr/>
      <dgm:t>
        <a:bodyPr/>
        <a:lstStyle/>
        <a:p>
          <a:r>
            <a:rPr lang="en-US"/>
            <a:t>3. Working Session</a:t>
          </a:r>
        </a:p>
        <a:p>
          <a:r>
            <a:rPr lang="en-US"/>
            <a:t>(March)</a:t>
          </a:r>
        </a:p>
      </dgm:t>
    </dgm:pt>
    <dgm:pt modelId="{6D6DA5F7-B22D-493B-8783-B48FF879AC4F}" type="parTrans" cxnId="{878B4DFB-E7D3-4BC8-9DD6-65569DEB1C20}">
      <dgm:prSet/>
      <dgm:spPr/>
      <dgm:t>
        <a:bodyPr/>
        <a:lstStyle/>
        <a:p>
          <a:endParaRPr lang="en-US"/>
        </a:p>
      </dgm:t>
    </dgm:pt>
    <dgm:pt modelId="{A57AE2A4-6E7D-46CC-996D-1FD8DC9CF500}" type="sibTrans" cxnId="{878B4DFB-E7D3-4BC8-9DD6-65569DEB1C20}">
      <dgm:prSet/>
      <dgm:spPr/>
      <dgm:t>
        <a:bodyPr/>
        <a:lstStyle/>
        <a:p>
          <a:endParaRPr lang="en-US"/>
        </a:p>
      </dgm:t>
    </dgm:pt>
    <dgm:pt modelId="{0678E3E7-3B91-45D2-9317-D6388ED4CD62}">
      <dgm:prSet phldrT="[Text]"/>
      <dgm:spPr/>
      <dgm:t>
        <a:bodyPr/>
        <a:lstStyle/>
        <a:p>
          <a:r>
            <a:rPr lang="en-US"/>
            <a:t>4. Consensus Check</a:t>
          </a:r>
        </a:p>
        <a:p>
          <a:r>
            <a:rPr lang="en-US"/>
            <a:t>(May) </a:t>
          </a:r>
        </a:p>
      </dgm:t>
    </dgm:pt>
    <dgm:pt modelId="{F0FA1CD1-1A02-4917-8E19-F04C52808514}" type="parTrans" cxnId="{764F7543-83B8-4945-BB41-C2B8563AE50D}">
      <dgm:prSet/>
      <dgm:spPr/>
      <dgm:t>
        <a:bodyPr/>
        <a:lstStyle/>
        <a:p>
          <a:endParaRPr lang="en-US"/>
        </a:p>
      </dgm:t>
    </dgm:pt>
    <dgm:pt modelId="{2EDB20D3-BAAC-48FB-9DED-F2632B5B45ED}" type="sibTrans" cxnId="{764F7543-83B8-4945-BB41-C2B8563AE50D}">
      <dgm:prSet/>
      <dgm:spPr/>
      <dgm:t>
        <a:bodyPr/>
        <a:lstStyle/>
        <a:p>
          <a:endParaRPr lang="en-US"/>
        </a:p>
      </dgm:t>
    </dgm:pt>
    <dgm:pt modelId="{411993AC-A424-41D5-9AB3-1A346FB1D4A0}">
      <dgm:prSet phldrT="[Text]"/>
      <dgm:spPr/>
      <dgm:t>
        <a:bodyPr/>
        <a:lstStyle/>
        <a:p>
          <a:r>
            <a:rPr lang="en-US"/>
            <a:t>5. Presentations to Elected Officials (June)</a:t>
          </a:r>
        </a:p>
      </dgm:t>
    </dgm:pt>
    <dgm:pt modelId="{F932B273-192C-4AF6-8527-A7129F55AF85}" type="parTrans" cxnId="{935CF6F5-CE1E-4C83-815E-D5AB13A6A21F}">
      <dgm:prSet/>
      <dgm:spPr/>
      <dgm:t>
        <a:bodyPr/>
        <a:lstStyle/>
        <a:p>
          <a:endParaRPr lang="en-US"/>
        </a:p>
      </dgm:t>
    </dgm:pt>
    <dgm:pt modelId="{48DC53EE-342D-4E1C-9249-9A60DCCA6288}" type="sibTrans" cxnId="{935CF6F5-CE1E-4C83-815E-D5AB13A6A21F}">
      <dgm:prSet/>
      <dgm:spPr/>
      <dgm:t>
        <a:bodyPr/>
        <a:lstStyle/>
        <a:p>
          <a:endParaRPr lang="en-US"/>
        </a:p>
      </dgm:t>
    </dgm:pt>
    <dgm:pt modelId="{DA316F2A-87FF-4864-93EA-FED0F5F83864}" type="pres">
      <dgm:prSet presAssocID="{28342F5E-8116-4583-B0B1-3586FAB5FE3D}" presName="CompostProcess" presStyleCnt="0">
        <dgm:presLayoutVars>
          <dgm:dir/>
          <dgm:resizeHandles val="exact"/>
        </dgm:presLayoutVars>
      </dgm:prSet>
      <dgm:spPr/>
    </dgm:pt>
    <dgm:pt modelId="{7CB95AEE-D526-4253-A880-4F78B93034BB}" type="pres">
      <dgm:prSet presAssocID="{28342F5E-8116-4583-B0B1-3586FAB5FE3D}" presName="arrow" presStyleLbl="bgShp" presStyleIdx="0" presStyleCnt="1"/>
      <dgm:spPr/>
    </dgm:pt>
    <dgm:pt modelId="{41ED7483-7CCB-4055-A167-EC33B49CFE5B}" type="pres">
      <dgm:prSet presAssocID="{28342F5E-8116-4583-B0B1-3586FAB5FE3D}" presName="linearProcess" presStyleCnt="0"/>
      <dgm:spPr/>
    </dgm:pt>
    <dgm:pt modelId="{DD2C053C-F16A-4BF0-8184-18874C22107F}" type="pres">
      <dgm:prSet presAssocID="{F7B1DE74-0AAE-4E55-9593-6716FA228F1F}" presName="textNode" presStyleLbl="node1" presStyleIdx="0" presStyleCnt="5">
        <dgm:presLayoutVars>
          <dgm:bulletEnabled val="1"/>
        </dgm:presLayoutVars>
      </dgm:prSet>
      <dgm:spPr/>
    </dgm:pt>
    <dgm:pt modelId="{34488C87-31A9-498A-BBFD-7731B883DDE7}" type="pres">
      <dgm:prSet presAssocID="{CE2C5DD4-43DA-4B65-AD09-ADF1F03021AA}" presName="sibTrans" presStyleCnt="0"/>
      <dgm:spPr/>
    </dgm:pt>
    <dgm:pt modelId="{CECC9493-D7BF-4392-B764-5CF61C0794F7}" type="pres">
      <dgm:prSet presAssocID="{30F3DD1A-73C3-4E5E-A11E-5B3DD1EBD1C8}" presName="textNode" presStyleLbl="node1" presStyleIdx="1" presStyleCnt="5">
        <dgm:presLayoutVars>
          <dgm:bulletEnabled val="1"/>
        </dgm:presLayoutVars>
      </dgm:prSet>
      <dgm:spPr/>
    </dgm:pt>
    <dgm:pt modelId="{0B9FC892-A2FF-4024-9393-6C1A62192B54}" type="pres">
      <dgm:prSet presAssocID="{93BCB926-A803-4D1A-BA04-737B8AF2C10B}" presName="sibTrans" presStyleCnt="0"/>
      <dgm:spPr/>
    </dgm:pt>
    <dgm:pt modelId="{2E344829-B07F-408A-9E7A-E09E0BFEC040}" type="pres">
      <dgm:prSet presAssocID="{6475E131-05EB-45D1-A754-1D520B224D90}" presName="textNode" presStyleLbl="node1" presStyleIdx="2" presStyleCnt="5">
        <dgm:presLayoutVars>
          <dgm:bulletEnabled val="1"/>
        </dgm:presLayoutVars>
      </dgm:prSet>
      <dgm:spPr/>
    </dgm:pt>
    <dgm:pt modelId="{4FCD00F6-DC46-4F2D-9766-23368366F6A0}" type="pres">
      <dgm:prSet presAssocID="{A57AE2A4-6E7D-46CC-996D-1FD8DC9CF500}" presName="sibTrans" presStyleCnt="0"/>
      <dgm:spPr/>
    </dgm:pt>
    <dgm:pt modelId="{2F550925-8EC0-4B34-9DA6-DAB47D04B8CB}" type="pres">
      <dgm:prSet presAssocID="{0678E3E7-3B91-45D2-9317-D6388ED4CD62}" presName="textNode" presStyleLbl="node1" presStyleIdx="3" presStyleCnt="5">
        <dgm:presLayoutVars>
          <dgm:bulletEnabled val="1"/>
        </dgm:presLayoutVars>
      </dgm:prSet>
      <dgm:spPr/>
    </dgm:pt>
    <dgm:pt modelId="{AB8DAF31-F686-4507-905B-CC1ED22D69A0}" type="pres">
      <dgm:prSet presAssocID="{2EDB20D3-BAAC-48FB-9DED-F2632B5B45ED}" presName="sibTrans" presStyleCnt="0"/>
      <dgm:spPr/>
    </dgm:pt>
    <dgm:pt modelId="{A4CF01CE-CB7E-4027-985F-C9BFE2DCFC5A}" type="pres">
      <dgm:prSet presAssocID="{411993AC-A424-41D5-9AB3-1A346FB1D4A0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810CA912-4E61-4F70-9032-6CE334A8F258}" type="presOf" srcId="{411993AC-A424-41D5-9AB3-1A346FB1D4A0}" destId="{A4CF01CE-CB7E-4027-985F-C9BFE2DCFC5A}" srcOrd="0" destOrd="0" presId="urn:microsoft.com/office/officeart/2005/8/layout/hProcess9"/>
    <dgm:cxn modelId="{7F9BAB27-69BE-49D4-B905-404E921D6F10}" srcId="{28342F5E-8116-4583-B0B1-3586FAB5FE3D}" destId="{30F3DD1A-73C3-4E5E-A11E-5B3DD1EBD1C8}" srcOrd="1" destOrd="0" parTransId="{9119C895-7522-4D80-B0BB-DA9C3B6876A2}" sibTransId="{93BCB926-A803-4D1A-BA04-737B8AF2C10B}"/>
    <dgm:cxn modelId="{6314F327-8FB3-4FE7-B3C1-FD459EF6572A}" type="presOf" srcId="{6475E131-05EB-45D1-A754-1D520B224D90}" destId="{2E344829-B07F-408A-9E7A-E09E0BFEC040}" srcOrd="0" destOrd="0" presId="urn:microsoft.com/office/officeart/2005/8/layout/hProcess9"/>
    <dgm:cxn modelId="{815C6428-5F3C-4D98-9981-049C7039BC19}" srcId="{28342F5E-8116-4583-B0B1-3586FAB5FE3D}" destId="{F7B1DE74-0AAE-4E55-9593-6716FA228F1F}" srcOrd="0" destOrd="0" parTransId="{6AFB8DDD-1163-4EF6-A0A5-621A0AA8AECE}" sibTransId="{CE2C5DD4-43DA-4B65-AD09-ADF1F03021AA}"/>
    <dgm:cxn modelId="{29A01839-8BAC-43FD-903E-02CA0882C3F9}" type="presOf" srcId="{0678E3E7-3B91-45D2-9317-D6388ED4CD62}" destId="{2F550925-8EC0-4B34-9DA6-DAB47D04B8CB}" srcOrd="0" destOrd="0" presId="urn:microsoft.com/office/officeart/2005/8/layout/hProcess9"/>
    <dgm:cxn modelId="{764F7543-83B8-4945-BB41-C2B8563AE50D}" srcId="{28342F5E-8116-4583-B0B1-3586FAB5FE3D}" destId="{0678E3E7-3B91-45D2-9317-D6388ED4CD62}" srcOrd="3" destOrd="0" parTransId="{F0FA1CD1-1A02-4917-8E19-F04C52808514}" sibTransId="{2EDB20D3-BAAC-48FB-9DED-F2632B5B45ED}"/>
    <dgm:cxn modelId="{E8147F48-423D-4F70-B229-9972C3FD1DCF}" type="presOf" srcId="{28342F5E-8116-4583-B0B1-3586FAB5FE3D}" destId="{DA316F2A-87FF-4864-93EA-FED0F5F83864}" srcOrd="0" destOrd="0" presId="urn:microsoft.com/office/officeart/2005/8/layout/hProcess9"/>
    <dgm:cxn modelId="{C6883F73-D19E-46D7-A0C6-1DB02B3CAEAA}" type="presOf" srcId="{30F3DD1A-73C3-4E5E-A11E-5B3DD1EBD1C8}" destId="{CECC9493-D7BF-4392-B764-5CF61C0794F7}" srcOrd="0" destOrd="0" presId="urn:microsoft.com/office/officeart/2005/8/layout/hProcess9"/>
    <dgm:cxn modelId="{76DC44B8-3260-4889-84FF-AAEB2F6754EF}" type="presOf" srcId="{F7B1DE74-0AAE-4E55-9593-6716FA228F1F}" destId="{DD2C053C-F16A-4BF0-8184-18874C22107F}" srcOrd="0" destOrd="0" presId="urn:microsoft.com/office/officeart/2005/8/layout/hProcess9"/>
    <dgm:cxn modelId="{935CF6F5-CE1E-4C83-815E-D5AB13A6A21F}" srcId="{28342F5E-8116-4583-B0B1-3586FAB5FE3D}" destId="{411993AC-A424-41D5-9AB3-1A346FB1D4A0}" srcOrd="4" destOrd="0" parTransId="{F932B273-192C-4AF6-8527-A7129F55AF85}" sibTransId="{48DC53EE-342D-4E1C-9249-9A60DCCA6288}"/>
    <dgm:cxn modelId="{878B4DFB-E7D3-4BC8-9DD6-65569DEB1C20}" srcId="{28342F5E-8116-4583-B0B1-3586FAB5FE3D}" destId="{6475E131-05EB-45D1-A754-1D520B224D90}" srcOrd="2" destOrd="0" parTransId="{6D6DA5F7-B22D-493B-8783-B48FF879AC4F}" sibTransId="{A57AE2A4-6E7D-46CC-996D-1FD8DC9CF500}"/>
    <dgm:cxn modelId="{34153D74-5255-42BA-BED1-6BD1EDBC856E}" type="presParOf" srcId="{DA316F2A-87FF-4864-93EA-FED0F5F83864}" destId="{7CB95AEE-D526-4253-A880-4F78B93034BB}" srcOrd="0" destOrd="0" presId="urn:microsoft.com/office/officeart/2005/8/layout/hProcess9"/>
    <dgm:cxn modelId="{8C63D7AF-6944-4261-ABEB-CEDAF8845BAE}" type="presParOf" srcId="{DA316F2A-87FF-4864-93EA-FED0F5F83864}" destId="{41ED7483-7CCB-4055-A167-EC33B49CFE5B}" srcOrd="1" destOrd="0" presId="urn:microsoft.com/office/officeart/2005/8/layout/hProcess9"/>
    <dgm:cxn modelId="{DE60A325-1A83-4BEC-BBE4-ACCD8CAF205F}" type="presParOf" srcId="{41ED7483-7CCB-4055-A167-EC33B49CFE5B}" destId="{DD2C053C-F16A-4BF0-8184-18874C22107F}" srcOrd="0" destOrd="0" presId="urn:microsoft.com/office/officeart/2005/8/layout/hProcess9"/>
    <dgm:cxn modelId="{D7A5A465-3018-41E2-B8E3-2875BD668F4C}" type="presParOf" srcId="{41ED7483-7CCB-4055-A167-EC33B49CFE5B}" destId="{34488C87-31A9-498A-BBFD-7731B883DDE7}" srcOrd="1" destOrd="0" presId="urn:microsoft.com/office/officeart/2005/8/layout/hProcess9"/>
    <dgm:cxn modelId="{22B887A7-FF37-4668-B66F-A85F9DD2E95B}" type="presParOf" srcId="{41ED7483-7CCB-4055-A167-EC33B49CFE5B}" destId="{CECC9493-D7BF-4392-B764-5CF61C0794F7}" srcOrd="2" destOrd="0" presId="urn:microsoft.com/office/officeart/2005/8/layout/hProcess9"/>
    <dgm:cxn modelId="{C5597951-AE6F-42AB-9B38-ABF47896BDDC}" type="presParOf" srcId="{41ED7483-7CCB-4055-A167-EC33B49CFE5B}" destId="{0B9FC892-A2FF-4024-9393-6C1A62192B54}" srcOrd="3" destOrd="0" presId="urn:microsoft.com/office/officeart/2005/8/layout/hProcess9"/>
    <dgm:cxn modelId="{C764ABD8-1C6A-4A32-BB31-699FEC8E17BD}" type="presParOf" srcId="{41ED7483-7CCB-4055-A167-EC33B49CFE5B}" destId="{2E344829-B07F-408A-9E7A-E09E0BFEC040}" srcOrd="4" destOrd="0" presId="urn:microsoft.com/office/officeart/2005/8/layout/hProcess9"/>
    <dgm:cxn modelId="{EA637C34-1547-4ACD-AC58-5EC0B11348D0}" type="presParOf" srcId="{41ED7483-7CCB-4055-A167-EC33B49CFE5B}" destId="{4FCD00F6-DC46-4F2D-9766-23368366F6A0}" srcOrd="5" destOrd="0" presId="urn:microsoft.com/office/officeart/2005/8/layout/hProcess9"/>
    <dgm:cxn modelId="{33C174E2-30FC-4289-A1F5-04FEA42CB697}" type="presParOf" srcId="{41ED7483-7CCB-4055-A167-EC33B49CFE5B}" destId="{2F550925-8EC0-4B34-9DA6-DAB47D04B8CB}" srcOrd="6" destOrd="0" presId="urn:microsoft.com/office/officeart/2005/8/layout/hProcess9"/>
    <dgm:cxn modelId="{058631FB-CC3F-44CC-90B1-CBE1299F7746}" type="presParOf" srcId="{41ED7483-7CCB-4055-A167-EC33B49CFE5B}" destId="{AB8DAF31-F686-4507-905B-CC1ED22D69A0}" srcOrd="7" destOrd="0" presId="urn:microsoft.com/office/officeart/2005/8/layout/hProcess9"/>
    <dgm:cxn modelId="{BE2D8096-8248-4760-B024-4D51577C5F07}" type="presParOf" srcId="{41ED7483-7CCB-4055-A167-EC33B49CFE5B}" destId="{A4CF01CE-CB7E-4027-985F-C9BFE2DCFC5A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1583BB2-648B-42F5-A6D1-993537536CDE}" type="doc">
      <dgm:prSet loTypeId="urn:microsoft.com/office/officeart/2005/8/layout/default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87D9516-3098-423A-8F15-917BE0A5D92B}" type="pres">
      <dgm:prSet presAssocID="{B1583BB2-648B-42F5-A6D1-993537536CDE}" presName="diagram" presStyleCnt="0">
        <dgm:presLayoutVars>
          <dgm:dir/>
          <dgm:resizeHandles val="exact"/>
        </dgm:presLayoutVars>
      </dgm:prSet>
      <dgm:spPr/>
    </dgm:pt>
  </dgm:ptLst>
  <dgm:cxnLst>
    <dgm:cxn modelId="{8D42005D-2391-4073-BADC-BE96E8B6EF4A}" type="presOf" srcId="{B1583BB2-648B-42F5-A6D1-993537536CDE}" destId="{387D9516-3098-423A-8F15-917BE0A5D92B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58DF627-387F-43DE-8F4E-6AE3AA1B259C}" type="doc">
      <dgm:prSet loTypeId="urn:microsoft.com/office/officeart/2008/layout/PictureStrips" loCatId="list" qsTypeId="urn:microsoft.com/office/officeart/2005/8/quickstyle/simple3" qsCatId="simple" csTypeId="urn:microsoft.com/office/officeart/2005/8/colors/accent0_1" csCatId="mainScheme" phldr="1"/>
      <dgm:spPr/>
    </dgm:pt>
    <dgm:pt modelId="{9407346C-973A-4A6F-A6C8-4C5CE0C416CD}">
      <dgm:prSet phldrT="[Text]" custT="1"/>
      <dgm:spPr/>
      <dgm:t>
        <a:bodyPr/>
        <a:lstStyle/>
        <a:p>
          <a:r>
            <a:rPr lang="en-US" sz="2400"/>
            <a:t>Diversion Plans</a:t>
          </a:r>
        </a:p>
        <a:p>
          <a:r>
            <a:rPr lang="en-US" sz="1600"/>
            <a:t>Voluntary or Required</a:t>
          </a:r>
        </a:p>
        <a:p>
          <a:r>
            <a:rPr lang="en-US" sz="1600"/>
            <a:t>Often tied to permitting</a:t>
          </a:r>
        </a:p>
      </dgm:t>
    </dgm:pt>
    <dgm:pt modelId="{A4347077-834B-473A-87D3-78CC81194C28}" type="parTrans" cxnId="{ABF60358-7589-477D-8C19-0781C3891CAC}">
      <dgm:prSet/>
      <dgm:spPr/>
      <dgm:t>
        <a:bodyPr/>
        <a:lstStyle/>
        <a:p>
          <a:endParaRPr lang="en-US" sz="1600"/>
        </a:p>
      </dgm:t>
    </dgm:pt>
    <dgm:pt modelId="{0B1555D4-A50E-404B-8CB3-021B8C4ADB1B}" type="sibTrans" cxnId="{ABF60358-7589-477D-8C19-0781C3891CAC}">
      <dgm:prSet/>
      <dgm:spPr/>
      <dgm:t>
        <a:bodyPr/>
        <a:lstStyle/>
        <a:p>
          <a:endParaRPr lang="en-US" sz="1600"/>
        </a:p>
      </dgm:t>
    </dgm:pt>
    <dgm:pt modelId="{A4A3A0D0-934F-4DB9-BF45-641D30DB53A6}">
      <dgm:prSet phldrT="[Text]" custT="1"/>
      <dgm:spPr/>
      <dgm:t>
        <a:bodyPr/>
        <a:lstStyle/>
        <a:p>
          <a:r>
            <a:rPr lang="en-US" sz="2400"/>
            <a:t>Incentives</a:t>
          </a:r>
        </a:p>
        <a:p>
          <a:r>
            <a:rPr lang="en-US" sz="1600"/>
            <a:t>Grants, permitting, zoning</a:t>
          </a:r>
        </a:p>
      </dgm:t>
    </dgm:pt>
    <dgm:pt modelId="{415BB1F6-462B-444A-BED2-7E1D7CA3B50B}" type="parTrans" cxnId="{4A71D61C-2383-459F-90FD-D1EF04E7583F}">
      <dgm:prSet/>
      <dgm:spPr/>
      <dgm:t>
        <a:bodyPr/>
        <a:lstStyle/>
        <a:p>
          <a:endParaRPr lang="en-US" sz="1600"/>
        </a:p>
      </dgm:t>
    </dgm:pt>
    <dgm:pt modelId="{BBB0F492-B860-4FF1-ACEF-38BA47179F8F}" type="sibTrans" cxnId="{4A71D61C-2383-459F-90FD-D1EF04E7583F}">
      <dgm:prSet/>
      <dgm:spPr/>
      <dgm:t>
        <a:bodyPr/>
        <a:lstStyle/>
        <a:p>
          <a:endParaRPr lang="en-US" sz="1600"/>
        </a:p>
      </dgm:t>
    </dgm:pt>
    <dgm:pt modelId="{E2C9E0B9-8775-4C9F-9614-8331A17C94DC}">
      <dgm:prSet phldrT="[Text]" custT="1"/>
      <dgm:spPr/>
      <dgm:t>
        <a:bodyPr/>
        <a:lstStyle/>
        <a:p>
          <a:r>
            <a:rPr lang="en-US" sz="2400"/>
            <a:t>Mandatory Minimums or Materials</a:t>
          </a:r>
        </a:p>
        <a:p>
          <a:r>
            <a:rPr lang="en-US" sz="1600"/>
            <a:t>Required recycling for selected material (i.e. carboard) or required rates (</a:t>
          </a:r>
          <a:r>
            <a:rPr lang="en-US" sz="1600" err="1"/>
            <a:t>i.e</a:t>
          </a:r>
          <a:r>
            <a:rPr lang="en-US" sz="1600"/>
            <a:t> 35% min.)</a:t>
          </a:r>
        </a:p>
      </dgm:t>
    </dgm:pt>
    <dgm:pt modelId="{10386C22-FAB6-4884-B17C-6F5F12256B3A}" type="parTrans" cxnId="{BE082404-7A70-4D4B-824D-52276FE1BAB0}">
      <dgm:prSet/>
      <dgm:spPr/>
      <dgm:t>
        <a:bodyPr/>
        <a:lstStyle/>
        <a:p>
          <a:endParaRPr lang="en-US" sz="1600"/>
        </a:p>
      </dgm:t>
    </dgm:pt>
    <dgm:pt modelId="{C3F9EB42-F625-4735-A246-CFC445B55D81}" type="sibTrans" cxnId="{BE082404-7A70-4D4B-824D-52276FE1BAB0}">
      <dgm:prSet/>
      <dgm:spPr/>
      <dgm:t>
        <a:bodyPr/>
        <a:lstStyle/>
        <a:p>
          <a:endParaRPr lang="en-US" sz="1600"/>
        </a:p>
      </dgm:t>
    </dgm:pt>
    <dgm:pt modelId="{938C26D5-401F-44DF-9F72-AA3933DFE6A0}">
      <dgm:prSet phldrT="[Text]" custT="1"/>
      <dgm:spPr/>
      <dgm:t>
        <a:bodyPr/>
        <a:lstStyle/>
        <a:p>
          <a:r>
            <a:rPr lang="en-US" sz="2400"/>
            <a:t>Deposits</a:t>
          </a:r>
        </a:p>
        <a:p>
          <a:r>
            <a:rPr lang="en-US" sz="1600"/>
            <a:t>Refundable deposits tied to diversion requirements</a:t>
          </a:r>
        </a:p>
      </dgm:t>
    </dgm:pt>
    <dgm:pt modelId="{96022B14-9C19-449E-93E2-0CFD837B9CB1}" type="parTrans" cxnId="{9A4348F0-74D9-4B7D-B257-644F49E70C5C}">
      <dgm:prSet/>
      <dgm:spPr/>
      <dgm:t>
        <a:bodyPr/>
        <a:lstStyle/>
        <a:p>
          <a:endParaRPr lang="en-US" sz="1600"/>
        </a:p>
      </dgm:t>
    </dgm:pt>
    <dgm:pt modelId="{7A3B9258-EFDF-4307-BCED-ADAC63FA56DA}" type="sibTrans" cxnId="{9A4348F0-74D9-4B7D-B257-644F49E70C5C}">
      <dgm:prSet/>
      <dgm:spPr/>
      <dgm:t>
        <a:bodyPr/>
        <a:lstStyle/>
        <a:p>
          <a:endParaRPr lang="en-US" sz="1600"/>
        </a:p>
      </dgm:t>
    </dgm:pt>
    <dgm:pt modelId="{29D8D415-1DA2-4A60-AA23-4ED08F730106}">
      <dgm:prSet phldrT="[Text]" custT="1"/>
      <dgm:spPr/>
      <dgm:t>
        <a:bodyPr/>
        <a:lstStyle/>
        <a:p>
          <a:r>
            <a:rPr lang="en-US" sz="2400"/>
            <a:t>Material Disposal Bans</a:t>
          </a:r>
        </a:p>
        <a:p>
          <a:r>
            <a:rPr lang="en-US" sz="1600"/>
            <a:t>Selected items are banned from disposal at the landfill</a:t>
          </a:r>
        </a:p>
      </dgm:t>
    </dgm:pt>
    <dgm:pt modelId="{26A96DE2-FA90-4714-AB4A-DAA541EB513D}" type="parTrans" cxnId="{8ED02DB0-153A-4474-9094-B41EE3D9C9E7}">
      <dgm:prSet/>
      <dgm:spPr/>
      <dgm:t>
        <a:bodyPr/>
        <a:lstStyle/>
        <a:p>
          <a:endParaRPr lang="en-US" sz="1600"/>
        </a:p>
      </dgm:t>
    </dgm:pt>
    <dgm:pt modelId="{3BED06CA-3974-40B8-B123-3B6E657F00E6}" type="sibTrans" cxnId="{8ED02DB0-153A-4474-9094-B41EE3D9C9E7}">
      <dgm:prSet/>
      <dgm:spPr/>
      <dgm:t>
        <a:bodyPr/>
        <a:lstStyle/>
        <a:p>
          <a:endParaRPr lang="en-US" sz="1600"/>
        </a:p>
      </dgm:t>
    </dgm:pt>
    <dgm:pt modelId="{DBA899E1-10DC-4433-BB28-EF280CA6221B}">
      <dgm:prSet phldrT="[Text]" custT="1"/>
      <dgm:spPr/>
      <dgm:t>
        <a:bodyPr/>
        <a:lstStyle/>
        <a:p>
          <a:r>
            <a:rPr lang="en-US" sz="2000"/>
            <a:t>Others</a:t>
          </a:r>
        </a:p>
        <a:p>
          <a:r>
            <a:rPr lang="en-US" sz="1600"/>
            <a:t>Job training</a:t>
          </a:r>
        </a:p>
        <a:p>
          <a:r>
            <a:rPr lang="en-US" sz="1600"/>
            <a:t>Long term infrastructure policy</a:t>
          </a:r>
        </a:p>
      </dgm:t>
    </dgm:pt>
    <dgm:pt modelId="{45AE0821-D022-4885-9C17-C70BB871792D}" type="parTrans" cxnId="{E67A77AF-4B08-4A09-96A9-967A637F5F97}">
      <dgm:prSet/>
      <dgm:spPr/>
      <dgm:t>
        <a:bodyPr/>
        <a:lstStyle/>
        <a:p>
          <a:endParaRPr lang="en-US" sz="1600"/>
        </a:p>
      </dgm:t>
    </dgm:pt>
    <dgm:pt modelId="{3FCE20E1-D910-41DB-BE62-5480625F5679}" type="sibTrans" cxnId="{E67A77AF-4B08-4A09-96A9-967A637F5F97}">
      <dgm:prSet/>
      <dgm:spPr/>
      <dgm:t>
        <a:bodyPr/>
        <a:lstStyle/>
        <a:p>
          <a:endParaRPr lang="en-US" sz="1600"/>
        </a:p>
      </dgm:t>
    </dgm:pt>
    <dgm:pt modelId="{FB081086-CAFB-4324-96E1-B9E692EDE4B2}" type="pres">
      <dgm:prSet presAssocID="{558DF627-387F-43DE-8F4E-6AE3AA1B259C}" presName="Name0" presStyleCnt="0">
        <dgm:presLayoutVars>
          <dgm:dir/>
          <dgm:resizeHandles val="exact"/>
        </dgm:presLayoutVars>
      </dgm:prSet>
      <dgm:spPr/>
    </dgm:pt>
    <dgm:pt modelId="{F59BAC79-C92E-418D-9E5E-93911595F85C}" type="pres">
      <dgm:prSet presAssocID="{9407346C-973A-4A6F-A6C8-4C5CE0C416CD}" presName="composite" presStyleCnt="0"/>
      <dgm:spPr/>
    </dgm:pt>
    <dgm:pt modelId="{34DDE825-0F38-4101-BFE8-34C1D6CFE8AF}" type="pres">
      <dgm:prSet presAssocID="{9407346C-973A-4A6F-A6C8-4C5CE0C416CD}" presName="rect1" presStyleLbl="trAlignAcc1" presStyleIdx="0" presStyleCnt="6">
        <dgm:presLayoutVars>
          <dgm:bulletEnabled val="1"/>
        </dgm:presLayoutVars>
      </dgm:prSet>
      <dgm:spPr/>
    </dgm:pt>
    <dgm:pt modelId="{1A1C0610-E42D-4F9F-9FE7-9CF2A41B24F2}" type="pres">
      <dgm:prSet presAssocID="{9407346C-973A-4A6F-A6C8-4C5CE0C416CD}" presName="rect2" presStyleLbl="fgImgPlace1" presStyleIdx="0" presStyleCnt="6" custScaleX="97734" custScaleY="97226" custLinFactNeighborX="10185" custLinFactNeighborY="9418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Document with solid fill"/>
        </a:ext>
      </dgm:extLst>
    </dgm:pt>
    <dgm:pt modelId="{97FD89B3-AE61-4A9B-9F3B-C34E134F73B0}" type="pres">
      <dgm:prSet presAssocID="{0B1555D4-A50E-404B-8CB3-021B8C4ADB1B}" presName="sibTrans" presStyleCnt="0"/>
      <dgm:spPr/>
    </dgm:pt>
    <dgm:pt modelId="{8C5993B7-9FD4-4869-87F0-1ECF94F5AB5E}" type="pres">
      <dgm:prSet presAssocID="{A4A3A0D0-934F-4DB9-BF45-641D30DB53A6}" presName="composite" presStyleCnt="0"/>
      <dgm:spPr/>
    </dgm:pt>
    <dgm:pt modelId="{C3C7BC79-BF02-4BD2-9B76-AAF730EFD4D7}" type="pres">
      <dgm:prSet presAssocID="{A4A3A0D0-934F-4DB9-BF45-641D30DB53A6}" presName="rect1" presStyleLbl="trAlignAcc1" presStyleIdx="1" presStyleCnt="6">
        <dgm:presLayoutVars>
          <dgm:bulletEnabled val="1"/>
        </dgm:presLayoutVars>
      </dgm:prSet>
      <dgm:spPr/>
    </dgm:pt>
    <dgm:pt modelId="{09B70091-C4ED-4DBB-9BBE-9D6FB46B46E1}" type="pres">
      <dgm:prSet presAssocID="{A4A3A0D0-934F-4DB9-BF45-641D30DB53A6}" presName="rect2" presStyleLbl="fgImgPlace1" presStyleIdx="1" presStyleCnt="6" custLinFactNeighborX="2206" custLinFactNeighborY="8826"/>
      <dgm:spPr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</dgm:spPr>
    </dgm:pt>
    <dgm:pt modelId="{67A714D1-2B39-4B44-9CB7-536FF764303B}" type="pres">
      <dgm:prSet presAssocID="{BBB0F492-B860-4FF1-ACEF-38BA47179F8F}" presName="sibTrans" presStyleCnt="0"/>
      <dgm:spPr/>
    </dgm:pt>
    <dgm:pt modelId="{9C4ADBEF-DF45-40B1-ADFB-159BDE45667C}" type="pres">
      <dgm:prSet presAssocID="{E2C9E0B9-8775-4C9F-9614-8331A17C94DC}" presName="composite" presStyleCnt="0"/>
      <dgm:spPr/>
    </dgm:pt>
    <dgm:pt modelId="{00B85432-42D3-47EB-9FD8-581F8919DA0D}" type="pres">
      <dgm:prSet presAssocID="{E2C9E0B9-8775-4C9F-9614-8331A17C94DC}" presName="rect1" presStyleLbl="trAlignAcc1" presStyleIdx="2" presStyleCnt="6">
        <dgm:presLayoutVars>
          <dgm:bulletEnabled val="1"/>
        </dgm:presLayoutVars>
      </dgm:prSet>
      <dgm:spPr/>
    </dgm:pt>
    <dgm:pt modelId="{145F8624-A12C-42EC-B33C-35E204B1AD82}" type="pres">
      <dgm:prSet presAssocID="{E2C9E0B9-8775-4C9F-9614-8331A17C94DC}" presName="rect2" presStyleLbl="fgImgPlace1" presStyleIdx="2" presStyleCnt="6" custLinFactNeighborY="8826"/>
      <dgm:spPr>
        <a:blipFill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Building Brick Wall with solid fill"/>
        </a:ext>
      </dgm:extLst>
    </dgm:pt>
    <dgm:pt modelId="{3045834B-4403-4E65-AD35-1F183C09BF96}" type="pres">
      <dgm:prSet presAssocID="{C3F9EB42-F625-4735-A246-CFC445B55D81}" presName="sibTrans" presStyleCnt="0"/>
      <dgm:spPr/>
    </dgm:pt>
    <dgm:pt modelId="{2588FFC5-6752-4350-9D34-F8D8DF7507FC}" type="pres">
      <dgm:prSet presAssocID="{938C26D5-401F-44DF-9F72-AA3933DFE6A0}" presName="composite" presStyleCnt="0"/>
      <dgm:spPr/>
    </dgm:pt>
    <dgm:pt modelId="{BB97A08F-4710-4A22-BBDF-973FB6C9B6E6}" type="pres">
      <dgm:prSet presAssocID="{938C26D5-401F-44DF-9F72-AA3933DFE6A0}" presName="rect1" presStyleLbl="trAlignAcc1" presStyleIdx="3" presStyleCnt="6">
        <dgm:presLayoutVars>
          <dgm:bulletEnabled val="1"/>
        </dgm:presLayoutVars>
      </dgm:prSet>
      <dgm:spPr/>
    </dgm:pt>
    <dgm:pt modelId="{76F56790-92BE-4342-9042-FE8DD0689B7F}" type="pres">
      <dgm:prSet presAssocID="{938C26D5-401F-44DF-9F72-AA3933DFE6A0}" presName="rect2" presStyleLbl="fgImgPlace1" presStyleIdx="3" presStyleCnt="6" custLinFactNeighborX="1010" custLinFactNeighborY="10048"/>
      <dgm:spPr>
        <a:blipFill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Sort with solid fill"/>
        </a:ext>
      </dgm:extLst>
    </dgm:pt>
    <dgm:pt modelId="{7E0A168E-1160-446F-9E98-98C92EA3C786}" type="pres">
      <dgm:prSet presAssocID="{7A3B9258-EFDF-4307-BCED-ADAC63FA56DA}" presName="sibTrans" presStyleCnt="0"/>
      <dgm:spPr/>
    </dgm:pt>
    <dgm:pt modelId="{308D218F-6955-45FD-BBFC-6B51B5D2F246}" type="pres">
      <dgm:prSet presAssocID="{29D8D415-1DA2-4A60-AA23-4ED08F730106}" presName="composite" presStyleCnt="0"/>
      <dgm:spPr/>
    </dgm:pt>
    <dgm:pt modelId="{4D55AC24-D2D0-417B-B995-136353A01EFD}" type="pres">
      <dgm:prSet presAssocID="{29D8D415-1DA2-4A60-AA23-4ED08F730106}" presName="rect1" presStyleLbl="trAlignAcc1" presStyleIdx="4" presStyleCnt="6" custScaleY="99268" custLinFactNeighborX="-1830" custLinFactNeighborY="1151">
        <dgm:presLayoutVars>
          <dgm:bulletEnabled val="1"/>
        </dgm:presLayoutVars>
      </dgm:prSet>
      <dgm:spPr/>
    </dgm:pt>
    <dgm:pt modelId="{C9621161-1628-4C45-A737-63E72398412D}" type="pres">
      <dgm:prSet presAssocID="{29D8D415-1DA2-4A60-AA23-4ED08F730106}" presName="rect2" presStyleLbl="fgImgPlace1" presStyleIdx="4" presStyleCnt="6" custScaleX="95369" custScaleY="101737" custLinFactNeighborX="1103" custLinFactNeighborY="9940"/>
      <dgm:spPr>
        <a:blipFill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No sign with solid fill"/>
        </a:ext>
      </dgm:extLst>
    </dgm:pt>
    <dgm:pt modelId="{FB897AC1-456E-4F40-958D-D3D522173550}" type="pres">
      <dgm:prSet presAssocID="{3BED06CA-3974-40B8-B123-3B6E657F00E6}" presName="sibTrans" presStyleCnt="0"/>
      <dgm:spPr/>
    </dgm:pt>
    <dgm:pt modelId="{40411FD5-A6AE-4D44-9C7B-2CEA3D175B68}" type="pres">
      <dgm:prSet presAssocID="{DBA899E1-10DC-4433-BB28-EF280CA6221B}" presName="composite" presStyleCnt="0"/>
      <dgm:spPr/>
    </dgm:pt>
    <dgm:pt modelId="{95179F50-1EED-4378-B97C-748117A2CF7B}" type="pres">
      <dgm:prSet presAssocID="{DBA899E1-10DC-4433-BB28-EF280CA6221B}" presName="rect1" presStyleLbl="trAlignAcc1" presStyleIdx="5" presStyleCnt="6">
        <dgm:presLayoutVars>
          <dgm:bulletEnabled val="1"/>
        </dgm:presLayoutVars>
      </dgm:prSet>
      <dgm:spPr/>
    </dgm:pt>
    <dgm:pt modelId="{8C750952-82A4-4AFE-8040-5DECF96BC1FC}" type="pres">
      <dgm:prSet presAssocID="{DBA899E1-10DC-4433-BB28-EF280CA6221B}" presName="rect2" presStyleLbl="fgImgPlace1" presStyleIdx="5" presStyleCnt="6" custScaleY="96087" custLinFactNeighborX="2206" custLinFactNeighborY="11032"/>
      <dgm:spPr>
        <a:blipFill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Recycle with solid fill"/>
        </a:ext>
      </dgm:extLst>
    </dgm:pt>
  </dgm:ptLst>
  <dgm:cxnLst>
    <dgm:cxn modelId="{BE082404-7A70-4D4B-824D-52276FE1BAB0}" srcId="{558DF627-387F-43DE-8F4E-6AE3AA1B259C}" destId="{E2C9E0B9-8775-4C9F-9614-8331A17C94DC}" srcOrd="2" destOrd="0" parTransId="{10386C22-FAB6-4884-B17C-6F5F12256B3A}" sibTransId="{C3F9EB42-F625-4735-A246-CFC445B55D81}"/>
    <dgm:cxn modelId="{4A71D61C-2383-459F-90FD-D1EF04E7583F}" srcId="{558DF627-387F-43DE-8F4E-6AE3AA1B259C}" destId="{A4A3A0D0-934F-4DB9-BF45-641D30DB53A6}" srcOrd="1" destOrd="0" parTransId="{415BB1F6-462B-444A-BED2-7E1D7CA3B50B}" sibTransId="{BBB0F492-B860-4FF1-ACEF-38BA47179F8F}"/>
    <dgm:cxn modelId="{787A462A-9D1E-4169-8383-7F5073A90586}" type="presOf" srcId="{9407346C-973A-4A6F-A6C8-4C5CE0C416CD}" destId="{34DDE825-0F38-4101-BFE8-34C1D6CFE8AF}" srcOrd="0" destOrd="0" presId="urn:microsoft.com/office/officeart/2008/layout/PictureStrips"/>
    <dgm:cxn modelId="{7481E63B-7C40-4290-AE52-A78D64D90D93}" type="presOf" srcId="{E2C9E0B9-8775-4C9F-9614-8331A17C94DC}" destId="{00B85432-42D3-47EB-9FD8-581F8919DA0D}" srcOrd="0" destOrd="0" presId="urn:microsoft.com/office/officeart/2008/layout/PictureStrips"/>
    <dgm:cxn modelId="{B8D07846-2563-4A82-9834-771293288362}" type="presOf" srcId="{558DF627-387F-43DE-8F4E-6AE3AA1B259C}" destId="{FB081086-CAFB-4324-96E1-B9E692EDE4B2}" srcOrd="0" destOrd="0" presId="urn:microsoft.com/office/officeart/2008/layout/PictureStrips"/>
    <dgm:cxn modelId="{ABF60358-7589-477D-8C19-0781C3891CAC}" srcId="{558DF627-387F-43DE-8F4E-6AE3AA1B259C}" destId="{9407346C-973A-4A6F-A6C8-4C5CE0C416CD}" srcOrd="0" destOrd="0" parTransId="{A4347077-834B-473A-87D3-78CC81194C28}" sibTransId="{0B1555D4-A50E-404B-8CB3-021B8C4ADB1B}"/>
    <dgm:cxn modelId="{BF959678-2AA3-413D-8559-E9359CDC5C62}" type="presOf" srcId="{DBA899E1-10DC-4433-BB28-EF280CA6221B}" destId="{95179F50-1EED-4378-B97C-748117A2CF7B}" srcOrd="0" destOrd="0" presId="urn:microsoft.com/office/officeart/2008/layout/PictureStrips"/>
    <dgm:cxn modelId="{30C82A5A-A06E-47C0-8FB7-3D59FCD0F319}" type="presOf" srcId="{29D8D415-1DA2-4A60-AA23-4ED08F730106}" destId="{4D55AC24-D2D0-417B-B995-136353A01EFD}" srcOrd="0" destOrd="0" presId="urn:microsoft.com/office/officeart/2008/layout/PictureStrips"/>
    <dgm:cxn modelId="{E67A77AF-4B08-4A09-96A9-967A637F5F97}" srcId="{558DF627-387F-43DE-8F4E-6AE3AA1B259C}" destId="{DBA899E1-10DC-4433-BB28-EF280CA6221B}" srcOrd="5" destOrd="0" parTransId="{45AE0821-D022-4885-9C17-C70BB871792D}" sibTransId="{3FCE20E1-D910-41DB-BE62-5480625F5679}"/>
    <dgm:cxn modelId="{8ED02DB0-153A-4474-9094-B41EE3D9C9E7}" srcId="{558DF627-387F-43DE-8F4E-6AE3AA1B259C}" destId="{29D8D415-1DA2-4A60-AA23-4ED08F730106}" srcOrd="4" destOrd="0" parTransId="{26A96DE2-FA90-4714-AB4A-DAA541EB513D}" sibTransId="{3BED06CA-3974-40B8-B123-3B6E657F00E6}"/>
    <dgm:cxn modelId="{12C8B3D0-F056-4D39-8C4F-E94C6D7F2A49}" type="presOf" srcId="{A4A3A0D0-934F-4DB9-BF45-641D30DB53A6}" destId="{C3C7BC79-BF02-4BD2-9B76-AAF730EFD4D7}" srcOrd="0" destOrd="0" presId="urn:microsoft.com/office/officeart/2008/layout/PictureStrips"/>
    <dgm:cxn modelId="{9E634CD9-EFAA-421D-87CC-FAC84181D8CC}" type="presOf" srcId="{938C26D5-401F-44DF-9F72-AA3933DFE6A0}" destId="{BB97A08F-4710-4A22-BBDF-973FB6C9B6E6}" srcOrd="0" destOrd="0" presId="urn:microsoft.com/office/officeart/2008/layout/PictureStrips"/>
    <dgm:cxn modelId="{9A4348F0-74D9-4B7D-B257-644F49E70C5C}" srcId="{558DF627-387F-43DE-8F4E-6AE3AA1B259C}" destId="{938C26D5-401F-44DF-9F72-AA3933DFE6A0}" srcOrd="3" destOrd="0" parTransId="{96022B14-9C19-449E-93E2-0CFD837B9CB1}" sibTransId="{7A3B9258-EFDF-4307-BCED-ADAC63FA56DA}"/>
    <dgm:cxn modelId="{42CDC771-97EA-4596-B7D7-B46926AF7F36}" type="presParOf" srcId="{FB081086-CAFB-4324-96E1-B9E692EDE4B2}" destId="{F59BAC79-C92E-418D-9E5E-93911595F85C}" srcOrd="0" destOrd="0" presId="urn:microsoft.com/office/officeart/2008/layout/PictureStrips"/>
    <dgm:cxn modelId="{203C9319-6495-4A56-85F1-58CD66A2E450}" type="presParOf" srcId="{F59BAC79-C92E-418D-9E5E-93911595F85C}" destId="{34DDE825-0F38-4101-BFE8-34C1D6CFE8AF}" srcOrd="0" destOrd="0" presId="urn:microsoft.com/office/officeart/2008/layout/PictureStrips"/>
    <dgm:cxn modelId="{A49CEAC0-7AE4-42B0-90B3-951E71CBE70D}" type="presParOf" srcId="{F59BAC79-C92E-418D-9E5E-93911595F85C}" destId="{1A1C0610-E42D-4F9F-9FE7-9CF2A41B24F2}" srcOrd="1" destOrd="0" presId="urn:microsoft.com/office/officeart/2008/layout/PictureStrips"/>
    <dgm:cxn modelId="{356B0DA4-D5AD-4E16-97EF-3720D59D3F6B}" type="presParOf" srcId="{FB081086-CAFB-4324-96E1-B9E692EDE4B2}" destId="{97FD89B3-AE61-4A9B-9F3B-C34E134F73B0}" srcOrd="1" destOrd="0" presId="urn:microsoft.com/office/officeart/2008/layout/PictureStrips"/>
    <dgm:cxn modelId="{31B09B4A-03D4-4B9D-95DF-7DC5EB681A7A}" type="presParOf" srcId="{FB081086-CAFB-4324-96E1-B9E692EDE4B2}" destId="{8C5993B7-9FD4-4869-87F0-1ECF94F5AB5E}" srcOrd="2" destOrd="0" presId="urn:microsoft.com/office/officeart/2008/layout/PictureStrips"/>
    <dgm:cxn modelId="{2F9625EC-B2C1-444E-BD60-D054604FEB2A}" type="presParOf" srcId="{8C5993B7-9FD4-4869-87F0-1ECF94F5AB5E}" destId="{C3C7BC79-BF02-4BD2-9B76-AAF730EFD4D7}" srcOrd="0" destOrd="0" presId="urn:microsoft.com/office/officeart/2008/layout/PictureStrips"/>
    <dgm:cxn modelId="{8CF6BB85-412E-496C-B5EF-46842CC1BAF1}" type="presParOf" srcId="{8C5993B7-9FD4-4869-87F0-1ECF94F5AB5E}" destId="{09B70091-C4ED-4DBB-9BBE-9D6FB46B46E1}" srcOrd="1" destOrd="0" presId="urn:microsoft.com/office/officeart/2008/layout/PictureStrips"/>
    <dgm:cxn modelId="{14D6D7F3-3040-4074-9CA0-3F6314FDFA06}" type="presParOf" srcId="{FB081086-CAFB-4324-96E1-B9E692EDE4B2}" destId="{67A714D1-2B39-4B44-9CB7-536FF764303B}" srcOrd="3" destOrd="0" presId="urn:microsoft.com/office/officeart/2008/layout/PictureStrips"/>
    <dgm:cxn modelId="{3D7FA41B-5FB1-4997-8559-2829C719FF09}" type="presParOf" srcId="{FB081086-CAFB-4324-96E1-B9E692EDE4B2}" destId="{9C4ADBEF-DF45-40B1-ADFB-159BDE45667C}" srcOrd="4" destOrd="0" presId="urn:microsoft.com/office/officeart/2008/layout/PictureStrips"/>
    <dgm:cxn modelId="{DA3AED1C-BA5D-4066-8D81-EA84E0E35B56}" type="presParOf" srcId="{9C4ADBEF-DF45-40B1-ADFB-159BDE45667C}" destId="{00B85432-42D3-47EB-9FD8-581F8919DA0D}" srcOrd="0" destOrd="0" presId="urn:microsoft.com/office/officeart/2008/layout/PictureStrips"/>
    <dgm:cxn modelId="{D79D8468-1ABF-4564-82DA-5C0F95548986}" type="presParOf" srcId="{9C4ADBEF-DF45-40B1-ADFB-159BDE45667C}" destId="{145F8624-A12C-42EC-B33C-35E204B1AD82}" srcOrd="1" destOrd="0" presId="urn:microsoft.com/office/officeart/2008/layout/PictureStrips"/>
    <dgm:cxn modelId="{F490D5FC-F320-432E-9EC8-6E5CD2E37F18}" type="presParOf" srcId="{FB081086-CAFB-4324-96E1-B9E692EDE4B2}" destId="{3045834B-4403-4E65-AD35-1F183C09BF96}" srcOrd="5" destOrd="0" presId="urn:microsoft.com/office/officeart/2008/layout/PictureStrips"/>
    <dgm:cxn modelId="{60ABEF53-513D-4D1C-BED5-816AAE7A1493}" type="presParOf" srcId="{FB081086-CAFB-4324-96E1-B9E692EDE4B2}" destId="{2588FFC5-6752-4350-9D34-F8D8DF7507FC}" srcOrd="6" destOrd="0" presId="urn:microsoft.com/office/officeart/2008/layout/PictureStrips"/>
    <dgm:cxn modelId="{33F44735-DC5D-4AE0-9914-B6F007CB3C3F}" type="presParOf" srcId="{2588FFC5-6752-4350-9D34-F8D8DF7507FC}" destId="{BB97A08F-4710-4A22-BBDF-973FB6C9B6E6}" srcOrd="0" destOrd="0" presId="urn:microsoft.com/office/officeart/2008/layout/PictureStrips"/>
    <dgm:cxn modelId="{7A224A56-1C68-4B69-85A0-186277A0E1D6}" type="presParOf" srcId="{2588FFC5-6752-4350-9D34-F8D8DF7507FC}" destId="{76F56790-92BE-4342-9042-FE8DD0689B7F}" srcOrd="1" destOrd="0" presId="urn:microsoft.com/office/officeart/2008/layout/PictureStrips"/>
    <dgm:cxn modelId="{008C14FC-077B-4B6A-9D38-B4A8C06F729C}" type="presParOf" srcId="{FB081086-CAFB-4324-96E1-B9E692EDE4B2}" destId="{7E0A168E-1160-446F-9E98-98C92EA3C786}" srcOrd="7" destOrd="0" presId="urn:microsoft.com/office/officeart/2008/layout/PictureStrips"/>
    <dgm:cxn modelId="{FAF8F9E8-E26B-44FB-9706-DFB3C4ACE8D4}" type="presParOf" srcId="{FB081086-CAFB-4324-96E1-B9E692EDE4B2}" destId="{308D218F-6955-45FD-BBFC-6B51B5D2F246}" srcOrd="8" destOrd="0" presId="urn:microsoft.com/office/officeart/2008/layout/PictureStrips"/>
    <dgm:cxn modelId="{5EB3F48C-AEF1-489C-952A-C5A933496670}" type="presParOf" srcId="{308D218F-6955-45FD-BBFC-6B51B5D2F246}" destId="{4D55AC24-D2D0-417B-B995-136353A01EFD}" srcOrd="0" destOrd="0" presId="urn:microsoft.com/office/officeart/2008/layout/PictureStrips"/>
    <dgm:cxn modelId="{EE83BC8A-280D-407E-A8F5-1DEDC9060A74}" type="presParOf" srcId="{308D218F-6955-45FD-BBFC-6B51B5D2F246}" destId="{C9621161-1628-4C45-A737-63E72398412D}" srcOrd="1" destOrd="0" presId="urn:microsoft.com/office/officeart/2008/layout/PictureStrips"/>
    <dgm:cxn modelId="{FAF54981-BF2B-4285-AA33-A08A0B5D9B20}" type="presParOf" srcId="{FB081086-CAFB-4324-96E1-B9E692EDE4B2}" destId="{FB897AC1-456E-4F40-958D-D3D522173550}" srcOrd="9" destOrd="0" presId="urn:microsoft.com/office/officeart/2008/layout/PictureStrips"/>
    <dgm:cxn modelId="{BC658F68-BFC7-4909-8684-7E73FD6DCCA4}" type="presParOf" srcId="{FB081086-CAFB-4324-96E1-B9E692EDE4B2}" destId="{40411FD5-A6AE-4D44-9C7B-2CEA3D175B68}" srcOrd="10" destOrd="0" presId="urn:microsoft.com/office/officeart/2008/layout/PictureStrips"/>
    <dgm:cxn modelId="{AB51470F-A302-4852-A4AE-ECD077EB7E05}" type="presParOf" srcId="{40411FD5-A6AE-4D44-9C7B-2CEA3D175B68}" destId="{95179F50-1EED-4378-B97C-748117A2CF7B}" srcOrd="0" destOrd="0" presId="urn:microsoft.com/office/officeart/2008/layout/PictureStrips"/>
    <dgm:cxn modelId="{011E02D5-9C3B-414F-BB41-45F7DA9B7E34}" type="presParOf" srcId="{40411FD5-A6AE-4D44-9C7B-2CEA3D175B68}" destId="{8C750952-82A4-4AFE-8040-5DECF96BC1FC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836BA0B-10C8-4CE1-8F93-0277AEB1EB1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3142DBE-E6D3-48BC-9F02-ADA5983375C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Over 90% </a:t>
          </a:r>
          <a:r>
            <a:rPr lang="en-US" b="0"/>
            <a:t>of respondents currently </a:t>
          </a:r>
          <a:r>
            <a:rPr lang="en-US" b="1"/>
            <a:t>recycle</a:t>
          </a:r>
          <a:r>
            <a:rPr lang="en-US"/>
            <a:t>.</a:t>
          </a:r>
        </a:p>
      </dgm:t>
    </dgm:pt>
    <dgm:pt modelId="{31170D6D-63DD-4DBF-861E-F1C0D9588F90}" type="parTrans" cxnId="{68FE1A2D-E4EC-4BFE-A0FA-67D430699F9B}">
      <dgm:prSet/>
      <dgm:spPr/>
      <dgm:t>
        <a:bodyPr/>
        <a:lstStyle/>
        <a:p>
          <a:endParaRPr lang="en-US"/>
        </a:p>
      </dgm:t>
    </dgm:pt>
    <dgm:pt modelId="{C2040A78-C8B4-4247-AD15-6C29EA800C23}" type="sibTrans" cxnId="{68FE1A2D-E4EC-4BFE-A0FA-67D430699F9B}">
      <dgm:prSet/>
      <dgm:spPr/>
      <dgm:t>
        <a:bodyPr/>
        <a:lstStyle/>
        <a:p>
          <a:endParaRPr lang="en-US"/>
        </a:p>
      </dgm:t>
    </dgm:pt>
    <dgm:pt modelId="{DD9654B5-857B-469D-908E-E54F0D0DCB1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90% </a:t>
          </a:r>
          <a:r>
            <a:rPr lang="en-US" b="0"/>
            <a:t>reported</a:t>
          </a:r>
          <a:r>
            <a:rPr lang="en-US" b="1"/>
            <a:t> </a:t>
          </a:r>
          <a:r>
            <a:rPr lang="en-US"/>
            <a:t>experience challenges that prevent them from recycling and recovering more materials.</a:t>
          </a:r>
        </a:p>
      </dgm:t>
    </dgm:pt>
    <dgm:pt modelId="{D13EC217-5A3F-4502-897F-C237F10F3EF1}" type="parTrans" cxnId="{630637EE-5369-4D15-A4E0-8A28299EFA5B}">
      <dgm:prSet/>
      <dgm:spPr/>
      <dgm:t>
        <a:bodyPr/>
        <a:lstStyle/>
        <a:p>
          <a:endParaRPr lang="en-US"/>
        </a:p>
      </dgm:t>
    </dgm:pt>
    <dgm:pt modelId="{641B5FB6-E478-45B0-B5F6-96A8C5ECB5D2}" type="sibTrans" cxnId="{630637EE-5369-4D15-A4E0-8A28299EFA5B}">
      <dgm:prSet/>
      <dgm:spPr/>
      <dgm:t>
        <a:bodyPr/>
        <a:lstStyle/>
        <a:p>
          <a:endParaRPr lang="en-US"/>
        </a:p>
      </dgm:t>
    </dgm:pt>
    <dgm:pt modelId="{3DB748BB-A656-4333-979F-3A1A727FB8B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Top three challenges include </a:t>
          </a:r>
          <a:r>
            <a:rPr lang="en-US" b="1"/>
            <a:t>cost</a:t>
          </a:r>
          <a:r>
            <a:rPr lang="en-US"/>
            <a:t>, </a:t>
          </a:r>
          <a:r>
            <a:rPr lang="en-US" b="1"/>
            <a:t>transportation</a:t>
          </a:r>
          <a:r>
            <a:rPr lang="en-US"/>
            <a:t>, and </a:t>
          </a:r>
          <a:r>
            <a:rPr lang="en-US" b="1"/>
            <a:t>space</a:t>
          </a:r>
          <a:r>
            <a:rPr lang="en-US"/>
            <a:t>.</a:t>
          </a:r>
        </a:p>
      </dgm:t>
    </dgm:pt>
    <dgm:pt modelId="{023E12E2-8456-4194-A61E-FB893AE68228}" type="sibTrans" cxnId="{2A13D341-7FB4-45C4-84E4-037529A1E1C5}">
      <dgm:prSet/>
      <dgm:spPr/>
      <dgm:t>
        <a:bodyPr/>
        <a:lstStyle/>
        <a:p>
          <a:endParaRPr lang="en-US"/>
        </a:p>
      </dgm:t>
    </dgm:pt>
    <dgm:pt modelId="{65FF3D01-5F6D-4920-8896-F7B042EA4B82}" type="parTrans" cxnId="{2A13D341-7FB4-45C4-84E4-037529A1E1C5}">
      <dgm:prSet/>
      <dgm:spPr/>
      <dgm:t>
        <a:bodyPr/>
        <a:lstStyle/>
        <a:p>
          <a:endParaRPr lang="en-US"/>
        </a:p>
      </dgm:t>
    </dgm:pt>
    <dgm:pt modelId="{11208EF2-3FAA-474A-AA16-0B38D44DFD1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The most common recycled materials include </a:t>
          </a:r>
          <a:r>
            <a:rPr lang="en-US" b="1"/>
            <a:t>cardboard</a:t>
          </a:r>
          <a:r>
            <a:rPr lang="en-US"/>
            <a:t> and </a:t>
          </a:r>
          <a:r>
            <a:rPr lang="en-US" b="1"/>
            <a:t>scrap metal</a:t>
          </a:r>
          <a:r>
            <a:rPr lang="en-US"/>
            <a:t>.</a:t>
          </a:r>
        </a:p>
      </dgm:t>
    </dgm:pt>
    <dgm:pt modelId="{EA5BD599-D1C6-4B7A-B143-BD95F5407333}" type="sibTrans" cxnId="{1297F1A8-96CE-499B-9311-F6AB9EAEA8F0}">
      <dgm:prSet/>
      <dgm:spPr/>
      <dgm:t>
        <a:bodyPr/>
        <a:lstStyle/>
        <a:p>
          <a:endParaRPr lang="en-US"/>
        </a:p>
      </dgm:t>
    </dgm:pt>
    <dgm:pt modelId="{C791D6C1-8109-480D-8CBA-1C1826BBECC5}" type="parTrans" cxnId="{1297F1A8-96CE-499B-9311-F6AB9EAEA8F0}">
      <dgm:prSet/>
      <dgm:spPr/>
      <dgm:t>
        <a:bodyPr/>
        <a:lstStyle/>
        <a:p>
          <a:endParaRPr lang="en-US"/>
        </a:p>
      </dgm:t>
    </dgm:pt>
    <dgm:pt modelId="{843E7942-21F9-4E22-A964-796A485BA1C6}" type="pres">
      <dgm:prSet presAssocID="{D836BA0B-10C8-4CE1-8F93-0277AEB1EB1D}" presName="root" presStyleCnt="0">
        <dgm:presLayoutVars>
          <dgm:dir/>
          <dgm:resizeHandles val="exact"/>
        </dgm:presLayoutVars>
      </dgm:prSet>
      <dgm:spPr/>
    </dgm:pt>
    <dgm:pt modelId="{7096102F-7700-4A0E-9626-0D40E4DE9BC4}" type="pres">
      <dgm:prSet presAssocID="{F3142DBE-E6D3-48BC-9F02-ADA5983375C3}" presName="compNode" presStyleCnt="0"/>
      <dgm:spPr/>
    </dgm:pt>
    <dgm:pt modelId="{4D3A1A1C-F75E-4423-A258-5B163B75D453}" type="pres">
      <dgm:prSet presAssocID="{F3142DBE-E6D3-48BC-9F02-ADA5983375C3}" presName="bgRect" presStyleLbl="bgShp" presStyleIdx="0" presStyleCnt="4"/>
      <dgm:spPr/>
    </dgm:pt>
    <dgm:pt modelId="{39830D33-80BA-41E4-904A-D91C30DC83CB}" type="pres">
      <dgm:prSet presAssocID="{F3142DBE-E6D3-48BC-9F02-ADA5983375C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ycle"/>
        </a:ext>
      </dgm:extLst>
    </dgm:pt>
    <dgm:pt modelId="{99945F32-02C0-47BB-86EC-628E09990F32}" type="pres">
      <dgm:prSet presAssocID="{F3142DBE-E6D3-48BC-9F02-ADA5983375C3}" presName="spaceRect" presStyleCnt="0"/>
      <dgm:spPr/>
    </dgm:pt>
    <dgm:pt modelId="{A15CAC93-551A-4F73-A177-966672AA632A}" type="pres">
      <dgm:prSet presAssocID="{F3142DBE-E6D3-48BC-9F02-ADA5983375C3}" presName="parTx" presStyleLbl="revTx" presStyleIdx="0" presStyleCnt="4">
        <dgm:presLayoutVars>
          <dgm:chMax val="0"/>
          <dgm:chPref val="0"/>
        </dgm:presLayoutVars>
      </dgm:prSet>
      <dgm:spPr/>
    </dgm:pt>
    <dgm:pt modelId="{E7AB6855-5B69-433B-83E2-992083BED013}" type="pres">
      <dgm:prSet presAssocID="{C2040A78-C8B4-4247-AD15-6C29EA800C23}" presName="sibTrans" presStyleCnt="0"/>
      <dgm:spPr/>
    </dgm:pt>
    <dgm:pt modelId="{C4283685-AB1A-4561-85A1-E07E00A81FBF}" type="pres">
      <dgm:prSet presAssocID="{11208EF2-3FAA-474A-AA16-0B38D44DFD11}" presName="compNode" presStyleCnt="0"/>
      <dgm:spPr/>
    </dgm:pt>
    <dgm:pt modelId="{F25D9A33-DC5D-4A3F-8363-1E44DBE1ECE2}" type="pres">
      <dgm:prSet presAssocID="{11208EF2-3FAA-474A-AA16-0B38D44DFD11}" presName="bgRect" presStyleLbl="bgShp" presStyleIdx="1" presStyleCnt="4" custLinFactNeighborY="-8325"/>
      <dgm:spPr/>
    </dgm:pt>
    <dgm:pt modelId="{06AA7505-2DDC-40E0-94B9-4BE85E9EDDF7}" type="pres">
      <dgm:prSet presAssocID="{11208EF2-3FAA-474A-AA16-0B38D44DFD1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ement truck"/>
        </a:ext>
      </dgm:extLst>
    </dgm:pt>
    <dgm:pt modelId="{B23C228A-AA3C-48B1-AD0B-D41F9D67A415}" type="pres">
      <dgm:prSet presAssocID="{11208EF2-3FAA-474A-AA16-0B38D44DFD11}" presName="spaceRect" presStyleCnt="0"/>
      <dgm:spPr/>
    </dgm:pt>
    <dgm:pt modelId="{3B8C1FFF-DD6F-42D8-B43F-A84BE86ECE8C}" type="pres">
      <dgm:prSet presAssocID="{11208EF2-3FAA-474A-AA16-0B38D44DFD11}" presName="parTx" presStyleLbl="revTx" presStyleIdx="1" presStyleCnt="4" custLinFactNeighborX="1321" custLinFactNeighborY="-24">
        <dgm:presLayoutVars>
          <dgm:chMax val="0"/>
          <dgm:chPref val="0"/>
        </dgm:presLayoutVars>
      </dgm:prSet>
      <dgm:spPr/>
    </dgm:pt>
    <dgm:pt modelId="{22FEEB5C-8E86-4335-96DD-4AA672D81B50}" type="pres">
      <dgm:prSet presAssocID="{EA5BD599-D1C6-4B7A-B143-BD95F5407333}" presName="sibTrans" presStyleCnt="0"/>
      <dgm:spPr/>
    </dgm:pt>
    <dgm:pt modelId="{02D0DCC9-0265-428F-BFD2-5944FDF44B16}" type="pres">
      <dgm:prSet presAssocID="{DD9654B5-857B-469D-908E-E54F0D0DCB19}" presName="compNode" presStyleCnt="0"/>
      <dgm:spPr/>
    </dgm:pt>
    <dgm:pt modelId="{67382D77-84A7-403B-BA88-74877C2E7575}" type="pres">
      <dgm:prSet presAssocID="{DD9654B5-857B-469D-908E-E54F0D0DCB19}" presName="bgRect" presStyleLbl="bgShp" presStyleIdx="2" presStyleCnt="4"/>
      <dgm:spPr/>
    </dgm:pt>
    <dgm:pt modelId="{B8DCCE8D-E3BA-41FB-AB58-EB29059AD99E}" type="pres">
      <dgm:prSet presAssocID="{DD9654B5-857B-469D-908E-E54F0D0DCB1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ycle Sign"/>
        </a:ext>
      </dgm:extLst>
    </dgm:pt>
    <dgm:pt modelId="{C56FB985-6893-4653-B8F8-33AF6EA318E3}" type="pres">
      <dgm:prSet presAssocID="{DD9654B5-857B-469D-908E-E54F0D0DCB19}" presName="spaceRect" presStyleCnt="0"/>
      <dgm:spPr/>
    </dgm:pt>
    <dgm:pt modelId="{26C87722-B690-4D30-BC32-50D24D5FEBB8}" type="pres">
      <dgm:prSet presAssocID="{DD9654B5-857B-469D-908E-E54F0D0DCB19}" presName="parTx" presStyleLbl="revTx" presStyleIdx="2" presStyleCnt="4">
        <dgm:presLayoutVars>
          <dgm:chMax val="0"/>
          <dgm:chPref val="0"/>
        </dgm:presLayoutVars>
      </dgm:prSet>
      <dgm:spPr/>
    </dgm:pt>
    <dgm:pt modelId="{771E772A-E249-46EB-BDE8-A0218019DFFC}" type="pres">
      <dgm:prSet presAssocID="{641B5FB6-E478-45B0-B5F6-96A8C5ECB5D2}" presName="sibTrans" presStyleCnt="0"/>
      <dgm:spPr/>
    </dgm:pt>
    <dgm:pt modelId="{C12CADE9-C7A7-4CFB-B625-0A3D92A4D662}" type="pres">
      <dgm:prSet presAssocID="{3DB748BB-A656-4333-979F-3A1A727FB8BC}" presName="compNode" presStyleCnt="0"/>
      <dgm:spPr/>
    </dgm:pt>
    <dgm:pt modelId="{611C3760-CFF9-489C-BCFA-D3019F78013F}" type="pres">
      <dgm:prSet presAssocID="{3DB748BB-A656-4333-979F-3A1A727FB8BC}" presName="bgRect" presStyleLbl="bgShp" presStyleIdx="3" presStyleCnt="4"/>
      <dgm:spPr/>
    </dgm:pt>
    <dgm:pt modelId="{DBE031D2-E730-41C1-8D47-B117CF4C3B62}" type="pres">
      <dgm:prSet presAssocID="{3DB748BB-A656-4333-979F-3A1A727FB8B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C3D17B0D-E3BD-4FB1-9A67-8CE3AC4DA4C5}" type="pres">
      <dgm:prSet presAssocID="{3DB748BB-A656-4333-979F-3A1A727FB8BC}" presName="spaceRect" presStyleCnt="0"/>
      <dgm:spPr/>
    </dgm:pt>
    <dgm:pt modelId="{69AAB43F-5120-4C90-B417-9D681BE289F5}" type="pres">
      <dgm:prSet presAssocID="{3DB748BB-A656-4333-979F-3A1A727FB8BC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68FE1A2D-E4EC-4BFE-A0FA-67D430699F9B}" srcId="{D836BA0B-10C8-4CE1-8F93-0277AEB1EB1D}" destId="{F3142DBE-E6D3-48BC-9F02-ADA5983375C3}" srcOrd="0" destOrd="0" parTransId="{31170D6D-63DD-4DBF-861E-F1C0D9588F90}" sibTransId="{C2040A78-C8B4-4247-AD15-6C29EA800C23}"/>
    <dgm:cxn modelId="{1B3D932E-1EE9-4B60-B53F-DA7835E1AC83}" type="presOf" srcId="{D836BA0B-10C8-4CE1-8F93-0277AEB1EB1D}" destId="{843E7942-21F9-4E22-A964-796A485BA1C6}" srcOrd="0" destOrd="0" presId="urn:microsoft.com/office/officeart/2018/2/layout/IconVerticalSolidList"/>
    <dgm:cxn modelId="{1CAFEE5B-E498-4722-A656-95138D026F70}" type="presOf" srcId="{3DB748BB-A656-4333-979F-3A1A727FB8BC}" destId="{69AAB43F-5120-4C90-B417-9D681BE289F5}" srcOrd="0" destOrd="0" presId="urn:microsoft.com/office/officeart/2018/2/layout/IconVerticalSolidList"/>
    <dgm:cxn modelId="{2A13D341-7FB4-45C4-84E4-037529A1E1C5}" srcId="{D836BA0B-10C8-4CE1-8F93-0277AEB1EB1D}" destId="{3DB748BB-A656-4333-979F-3A1A727FB8BC}" srcOrd="3" destOrd="0" parTransId="{65FF3D01-5F6D-4920-8896-F7B042EA4B82}" sibTransId="{023E12E2-8456-4194-A61E-FB893AE68228}"/>
    <dgm:cxn modelId="{17A4A545-5640-44A8-A660-A318C22F62C9}" type="presOf" srcId="{DD9654B5-857B-469D-908E-E54F0D0DCB19}" destId="{26C87722-B690-4D30-BC32-50D24D5FEBB8}" srcOrd="0" destOrd="0" presId="urn:microsoft.com/office/officeart/2018/2/layout/IconVerticalSolidList"/>
    <dgm:cxn modelId="{06789798-7047-4CB5-8D9D-7E78BD788C2C}" type="presOf" srcId="{F3142DBE-E6D3-48BC-9F02-ADA5983375C3}" destId="{A15CAC93-551A-4F73-A177-966672AA632A}" srcOrd="0" destOrd="0" presId="urn:microsoft.com/office/officeart/2018/2/layout/IconVerticalSolidList"/>
    <dgm:cxn modelId="{1297F1A8-96CE-499B-9311-F6AB9EAEA8F0}" srcId="{D836BA0B-10C8-4CE1-8F93-0277AEB1EB1D}" destId="{11208EF2-3FAA-474A-AA16-0B38D44DFD11}" srcOrd="1" destOrd="0" parTransId="{C791D6C1-8109-480D-8CBA-1C1826BBECC5}" sibTransId="{EA5BD599-D1C6-4B7A-B143-BD95F5407333}"/>
    <dgm:cxn modelId="{4DF108B2-3E5B-4592-84D5-16C0DED7CA03}" type="presOf" srcId="{11208EF2-3FAA-474A-AA16-0B38D44DFD11}" destId="{3B8C1FFF-DD6F-42D8-B43F-A84BE86ECE8C}" srcOrd="0" destOrd="0" presId="urn:microsoft.com/office/officeart/2018/2/layout/IconVerticalSolidList"/>
    <dgm:cxn modelId="{630637EE-5369-4D15-A4E0-8A28299EFA5B}" srcId="{D836BA0B-10C8-4CE1-8F93-0277AEB1EB1D}" destId="{DD9654B5-857B-469D-908E-E54F0D0DCB19}" srcOrd="2" destOrd="0" parTransId="{D13EC217-5A3F-4502-897F-C237F10F3EF1}" sibTransId="{641B5FB6-E478-45B0-B5F6-96A8C5ECB5D2}"/>
    <dgm:cxn modelId="{FA3FA8BA-AE1E-43BF-B4FE-04268FE75840}" type="presParOf" srcId="{843E7942-21F9-4E22-A964-796A485BA1C6}" destId="{7096102F-7700-4A0E-9626-0D40E4DE9BC4}" srcOrd="0" destOrd="0" presId="urn:microsoft.com/office/officeart/2018/2/layout/IconVerticalSolidList"/>
    <dgm:cxn modelId="{4FD73688-035B-4C8C-AF81-933CB1B5CB1B}" type="presParOf" srcId="{7096102F-7700-4A0E-9626-0D40E4DE9BC4}" destId="{4D3A1A1C-F75E-4423-A258-5B163B75D453}" srcOrd="0" destOrd="0" presId="urn:microsoft.com/office/officeart/2018/2/layout/IconVerticalSolidList"/>
    <dgm:cxn modelId="{F3B889A2-C036-4500-BA97-A92C406BA98D}" type="presParOf" srcId="{7096102F-7700-4A0E-9626-0D40E4DE9BC4}" destId="{39830D33-80BA-41E4-904A-D91C30DC83CB}" srcOrd="1" destOrd="0" presId="urn:microsoft.com/office/officeart/2018/2/layout/IconVerticalSolidList"/>
    <dgm:cxn modelId="{19D93171-905C-4A72-8D2C-A0B0763EBEA9}" type="presParOf" srcId="{7096102F-7700-4A0E-9626-0D40E4DE9BC4}" destId="{99945F32-02C0-47BB-86EC-628E09990F32}" srcOrd="2" destOrd="0" presId="urn:microsoft.com/office/officeart/2018/2/layout/IconVerticalSolidList"/>
    <dgm:cxn modelId="{59C34C9A-96FC-427F-AF39-1EF83B91F587}" type="presParOf" srcId="{7096102F-7700-4A0E-9626-0D40E4DE9BC4}" destId="{A15CAC93-551A-4F73-A177-966672AA632A}" srcOrd="3" destOrd="0" presId="urn:microsoft.com/office/officeart/2018/2/layout/IconVerticalSolidList"/>
    <dgm:cxn modelId="{511E5A96-73F5-4971-9B55-CBDC39197B7D}" type="presParOf" srcId="{843E7942-21F9-4E22-A964-796A485BA1C6}" destId="{E7AB6855-5B69-433B-83E2-992083BED013}" srcOrd="1" destOrd="0" presId="urn:microsoft.com/office/officeart/2018/2/layout/IconVerticalSolidList"/>
    <dgm:cxn modelId="{B3B9F961-AB6A-4D72-9DCD-1F3E8AF7C453}" type="presParOf" srcId="{843E7942-21F9-4E22-A964-796A485BA1C6}" destId="{C4283685-AB1A-4561-85A1-E07E00A81FBF}" srcOrd="2" destOrd="0" presId="urn:microsoft.com/office/officeart/2018/2/layout/IconVerticalSolidList"/>
    <dgm:cxn modelId="{4D33388B-5AC2-4FDC-9F6E-FCA0F8A7DA7D}" type="presParOf" srcId="{C4283685-AB1A-4561-85A1-E07E00A81FBF}" destId="{F25D9A33-DC5D-4A3F-8363-1E44DBE1ECE2}" srcOrd="0" destOrd="0" presId="urn:microsoft.com/office/officeart/2018/2/layout/IconVerticalSolidList"/>
    <dgm:cxn modelId="{6E0FD337-F422-4060-8C36-7976F091A55E}" type="presParOf" srcId="{C4283685-AB1A-4561-85A1-E07E00A81FBF}" destId="{06AA7505-2DDC-40E0-94B9-4BE85E9EDDF7}" srcOrd="1" destOrd="0" presId="urn:microsoft.com/office/officeart/2018/2/layout/IconVerticalSolidList"/>
    <dgm:cxn modelId="{C54892A5-8C9A-404E-BEF2-3C51D7B1C7BC}" type="presParOf" srcId="{C4283685-AB1A-4561-85A1-E07E00A81FBF}" destId="{B23C228A-AA3C-48B1-AD0B-D41F9D67A415}" srcOrd="2" destOrd="0" presId="urn:microsoft.com/office/officeart/2018/2/layout/IconVerticalSolidList"/>
    <dgm:cxn modelId="{2C678CAD-A56C-4DEA-A0AF-F6D333B23311}" type="presParOf" srcId="{C4283685-AB1A-4561-85A1-E07E00A81FBF}" destId="{3B8C1FFF-DD6F-42D8-B43F-A84BE86ECE8C}" srcOrd="3" destOrd="0" presId="urn:microsoft.com/office/officeart/2018/2/layout/IconVerticalSolidList"/>
    <dgm:cxn modelId="{8D0760F4-5C7C-4908-8CA2-28724D81CA2B}" type="presParOf" srcId="{843E7942-21F9-4E22-A964-796A485BA1C6}" destId="{22FEEB5C-8E86-4335-96DD-4AA672D81B50}" srcOrd="3" destOrd="0" presId="urn:microsoft.com/office/officeart/2018/2/layout/IconVerticalSolidList"/>
    <dgm:cxn modelId="{2888F281-7E29-4F5B-ADF0-84FF8456B32B}" type="presParOf" srcId="{843E7942-21F9-4E22-A964-796A485BA1C6}" destId="{02D0DCC9-0265-428F-BFD2-5944FDF44B16}" srcOrd="4" destOrd="0" presId="urn:microsoft.com/office/officeart/2018/2/layout/IconVerticalSolidList"/>
    <dgm:cxn modelId="{A8988426-E8B8-4978-BF3C-7C2049A6A112}" type="presParOf" srcId="{02D0DCC9-0265-428F-BFD2-5944FDF44B16}" destId="{67382D77-84A7-403B-BA88-74877C2E7575}" srcOrd="0" destOrd="0" presId="urn:microsoft.com/office/officeart/2018/2/layout/IconVerticalSolidList"/>
    <dgm:cxn modelId="{74E72F2C-A7AD-49A4-A202-C19C65A72A61}" type="presParOf" srcId="{02D0DCC9-0265-428F-BFD2-5944FDF44B16}" destId="{B8DCCE8D-E3BA-41FB-AB58-EB29059AD99E}" srcOrd="1" destOrd="0" presId="urn:microsoft.com/office/officeart/2018/2/layout/IconVerticalSolidList"/>
    <dgm:cxn modelId="{210CFA89-2A7B-41CE-9907-4F2F2C2A1FDC}" type="presParOf" srcId="{02D0DCC9-0265-428F-BFD2-5944FDF44B16}" destId="{C56FB985-6893-4653-B8F8-33AF6EA318E3}" srcOrd="2" destOrd="0" presId="urn:microsoft.com/office/officeart/2018/2/layout/IconVerticalSolidList"/>
    <dgm:cxn modelId="{938A8F20-A12D-49B7-9F09-D01DCCA544F6}" type="presParOf" srcId="{02D0DCC9-0265-428F-BFD2-5944FDF44B16}" destId="{26C87722-B690-4D30-BC32-50D24D5FEBB8}" srcOrd="3" destOrd="0" presId="urn:microsoft.com/office/officeart/2018/2/layout/IconVerticalSolidList"/>
    <dgm:cxn modelId="{39B5D8CF-E54A-4CA3-9671-6EAD118DFF46}" type="presParOf" srcId="{843E7942-21F9-4E22-A964-796A485BA1C6}" destId="{771E772A-E249-46EB-BDE8-A0218019DFFC}" srcOrd="5" destOrd="0" presId="urn:microsoft.com/office/officeart/2018/2/layout/IconVerticalSolidList"/>
    <dgm:cxn modelId="{C1D509E1-BC8C-41E3-8F24-AF0E4E9DCCE7}" type="presParOf" srcId="{843E7942-21F9-4E22-A964-796A485BA1C6}" destId="{C12CADE9-C7A7-4CFB-B625-0A3D92A4D662}" srcOrd="6" destOrd="0" presId="urn:microsoft.com/office/officeart/2018/2/layout/IconVerticalSolidList"/>
    <dgm:cxn modelId="{4C8BF9D1-48A0-4434-8279-B02117A8E56D}" type="presParOf" srcId="{C12CADE9-C7A7-4CFB-B625-0A3D92A4D662}" destId="{611C3760-CFF9-489C-BCFA-D3019F78013F}" srcOrd="0" destOrd="0" presId="urn:microsoft.com/office/officeart/2018/2/layout/IconVerticalSolidList"/>
    <dgm:cxn modelId="{5244782A-081D-46E1-9C57-2121E262DFF2}" type="presParOf" srcId="{C12CADE9-C7A7-4CFB-B625-0A3D92A4D662}" destId="{DBE031D2-E730-41C1-8D47-B117CF4C3B62}" srcOrd="1" destOrd="0" presId="urn:microsoft.com/office/officeart/2018/2/layout/IconVerticalSolidList"/>
    <dgm:cxn modelId="{FD107314-CDAA-4F91-97B9-D17F0CC2EAC3}" type="presParOf" srcId="{C12CADE9-C7A7-4CFB-B625-0A3D92A4D662}" destId="{C3D17B0D-E3BD-4FB1-9A67-8CE3AC4DA4C5}" srcOrd="2" destOrd="0" presId="urn:microsoft.com/office/officeart/2018/2/layout/IconVerticalSolidList"/>
    <dgm:cxn modelId="{694DA0F7-DC05-4C3F-828D-1038B28FE86A}" type="presParOf" srcId="{C12CADE9-C7A7-4CFB-B625-0A3D92A4D662}" destId="{69AAB43F-5120-4C90-B417-9D681BE289F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81FF13E-F93A-4D81-B753-A7CB047117E7}" type="doc">
      <dgm:prSet loTypeId="urn:microsoft.com/office/officeart/2005/8/layout/vList2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D968EC75-6E97-46C8-ABC2-332E9861EBB8}">
      <dgm:prSet/>
      <dgm:spPr/>
      <dgm:t>
        <a:bodyPr/>
        <a:lstStyle/>
        <a:p>
          <a:r>
            <a:rPr lang="en-US" dirty="0"/>
            <a:t>County/Town staff should maximize diversion impact while avoiding unnecessary administrative burdens.</a:t>
          </a:r>
        </a:p>
      </dgm:t>
    </dgm:pt>
    <dgm:pt modelId="{AF6FD707-51DB-4F1F-AEE0-35678BCC0EA4}" type="parTrans" cxnId="{29B8D81C-C198-4060-B623-48E1CEBBDCDE}">
      <dgm:prSet/>
      <dgm:spPr/>
      <dgm:t>
        <a:bodyPr/>
        <a:lstStyle/>
        <a:p>
          <a:endParaRPr lang="en-US"/>
        </a:p>
      </dgm:t>
    </dgm:pt>
    <dgm:pt modelId="{73DDB3A8-B022-45A2-BC0C-E377D651F8E2}" type="sibTrans" cxnId="{29B8D81C-C198-4060-B623-48E1CEBBDCDE}">
      <dgm:prSet phldrT="01"/>
      <dgm:spPr/>
      <dgm:t>
        <a:bodyPr/>
        <a:lstStyle/>
        <a:p>
          <a:endParaRPr lang="en-US" dirty="0"/>
        </a:p>
      </dgm:t>
    </dgm:pt>
    <dgm:pt modelId="{F2B93A65-3820-4EB4-BDB3-F62BA861E575}">
      <dgm:prSet/>
      <dgm:spPr/>
      <dgm:t>
        <a:bodyPr/>
        <a:lstStyle/>
        <a:p>
          <a:r>
            <a:rPr lang="en-US" dirty="0"/>
            <a:t>Individual communities should aim for consistency across ordinance requirements and reporting to simplify the process for builders.</a:t>
          </a:r>
        </a:p>
      </dgm:t>
    </dgm:pt>
    <dgm:pt modelId="{1C6E96B3-5284-4167-84C6-E31C3883DFC0}" type="sibTrans" cxnId="{7CCEBC2A-B15A-4DBC-8729-EC010AC47E2C}">
      <dgm:prSet phldrT="03"/>
      <dgm:spPr/>
      <dgm:t>
        <a:bodyPr/>
        <a:lstStyle/>
        <a:p>
          <a:endParaRPr lang="en-US" dirty="0"/>
        </a:p>
      </dgm:t>
    </dgm:pt>
    <dgm:pt modelId="{6388067E-3FD7-4FFD-A60C-FE73273235CC}" type="parTrans" cxnId="{7CCEBC2A-B15A-4DBC-8729-EC010AC47E2C}">
      <dgm:prSet/>
      <dgm:spPr/>
      <dgm:t>
        <a:bodyPr/>
        <a:lstStyle/>
        <a:p>
          <a:endParaRPr lang="en-US"/>
        </a:p>
      </dgm:t>
    </dgm:pt>
    <dgm:pt modelId="{D2E68D7B-A873-42DC-910F-6BB7BBB4F735}" type="pres">
      <dgm:prSet presAssocID="{181FF13E-F93A-4D81-B753-A7CB047117E7}" presName="linear" presStyleCnt="0">
        <dgm:presLayoutVars>
          <dgm:animLvl val="lvl"/>
          <dgm:resizeHandles val="exact"/>
        </dgm:presLayoutVars>
      </dgm:prSet>
      <dgm:spPr/>
    </dgm:pt>
    <dgm:pt modelId="{D0B3AE56-2FD3-4EC7-97A0-40C4A92B6CE9}" type="pres">
      <dgm:prSet presAssocID="{D968EC75-6E97-46C8-ABC2-332E9861EBB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D8B6920-1B38-43E4-B347-995441B7536C}" type="pres">
      <dgm:prSet presAssocID="{73DDB3A8-B022-45A2-BC0C-E377D651F8E2}" presName="spacer" presStyleCnt="0"/>
      <dgm:spPr/>
    </dgm:pt>
    <dgm:pt modelId="{DAA25037-E361-42DB-AD27-C53FC48FDC48}" type="pres">
      <dgm:prSet presAssocID="{F2B93A65-3820-4EB4-BDB3-F62BA861E575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29B8D81C-C198-4060-B623-48E1CEBBDCDE}" srcId="{181FF13E-F93A-4D81-B753-A7CB047117E7}" destId="{D968EC75-6E97-46C8-ABC2-332E9861EBB8}" srcOrd="0" destOrd="0" parTransId="{AF6FD707-51DB-4F1F-AEE0-35678BCC0EA4}" sibTransId="{73DDB3A8-B022-45A2-BC0C-E377D651F8E2}"/>
    <dgm:cxn modelId="{7CCEBC2A-B15A-4DBC-8729-EC010AC47E2C}" srcId="{181FF13E-F93A-4D81-B753-A7CB047117E7}" destId="{F2B93A65-3820-4EB4-BDB3-F62BA861E575}" srcOrd="1" destOrd="0" parTransId="{6388067E-3FD7-4FFD-A60C-FE73273235CC}" sibTransId="{1C6E96B3-5284-4167-84C6-E31C3883DFC0}"/>
    <dgm:cxn modelId="{C90AE64C-EB06-48CD-A416-75ACC011C86E}" type="presOf" srcId="{F2B93A65-3820-4EB4-BDB3-F62BA861E575}" destId="{DAA25037-E361-42DB-AD27-C53FC48FDC48}" srcOrd="0" destOrd="0" presId="urn:microsoft.com/office/officeart/2005/8/layout/vList2"/>
    <dgm:cxn modelId="{538E10B2-4001-4248-851B-0C40FF3F69AF}" type="presOf" srcId="{D968EC75-6E97-46C8-ABC2-332E9861EBB8}" destId="{D0B3AE56-2FD3-4EC7-97A0-40C4A92B6CE9}" srcOrd="0" destOrd="0" presId="urn:microsoft.com/office/officeart/2005/8/layout/vList2"/>
    <dgm:cxn modelId="{6E2000C6-2879-432F-BF6C-B7537BCE3C57}" type="presOf" srcId="{181FF13E-F93A-4D81-B753-A7CB047117E7}" destId="{D2E68D7B-A873-42DC-910F-6BB7BBB4F735}" srcOrd="0" destOrd="0" presId="urn:microsoft.com/office/officeart/2005/8/layout/vList2"/>
    <dgm:cxn modelId="{FA33E864-1CB9-4532-B856-9B680FB44524}" type="presParOf" srcId="{D2E68D7B-A873-42DC-910F-6BB7BBB4F735}" destId="{D0B3AE56-2FD3-4EC7-97A0-40C4A92B6CE9}" srcOrd="0" destOrd="0" presId="urn:microsoft.com/office/officeart/2005/8/layout/vList2"/>
    <dgm:cxn modelId="{89D0BE1E-EC2E-4FD8-88EC-3267B0AE9108}" type="presParOf" srcId="{D2E68D7B-A873-42DC-910F-6BB7BBB4F735}" destId="{9D8B6920-1B38-43E4-B347-995441B7536C}" srcOrd="1" destOrd="0" presId="urn:microsoft.com/office/officeart/2005/8/layout/vList2"/>
    <dgm:cxn modelId="{65447EA4-A22E-49A0-8326-E2D529274AD2}" type="presParOf" srcId="{D2E68D7B-A873-42DC-910F-6BB7BBB4F735}" destId="{DAA25037-E361-42DB-AD27-C53FC48FDC4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32DD8A-0E79-42E7-8C0A-DB7DAFE0A346}">
      <dsp:nvSpPr>
        <dsp:cNvPr id="0" name=""/>
        <dsp:cNvSpPr/>
      </dsp:nvSpPr>
      <dsp:spPr>
        <a:xfrm>
          <a:off x="0" y="57466"/>
          <a:ext cx="10848474" cy="70726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i="0" kern="1200" dirty="0"/>
            <a:t>VERT Sites, C&amp;D Pilot and Results</a:t>
          </a:r>
        </a:p>
      </dsp:txBody>
      <dsp:txXfrm>
        <a:off x="34526" y="91992"/>
        <a:ext cx="10779422" cy="638212"/>
      </dsp:txXfrm>
    </dsp:sp>
    <dsp:sp modelId="{3F513210-5680-4FE0-87F3-8E6E9819BA29}">
      <dsp:nvSpPr>
        <dsp:cNvPr id="0" name=""/>
        <dsp:cNvSpPr/>
      </dsp:nvSpPr>
      <dsp:spPr>
        <a:xfrm>
          <a:off x="0" y="854011"/>
          <a:ext cx="10848474" cy="70726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i="0" kern="1200" dirty="0"/>
            <a:t>4 Zero Waste Task Force Meetings</a:t>
          </a:r>
        </a:p>
      </dsp:txBody>
      <dsp:txXfrm>
        <a:off x="34526" y="888537"/>
        <a:ext cx="10779422" cy="638212"/>
      </dsp:txXfrm>
    </dsp:sp>
    <dsp:sp modelId="{6FF22214-9E09-4629-B9B8-1A62F7DD3447}">
      <dsp:nvSpPr>
        <dsp:cNvPr id="0" name=""/>
        <dsp:cNvSpPr/>
      </dsp:nvSpPr>
      <dsp:spPr>
        <a:xfrm>
          <a:off x="0" y="1650556"/>
          <a:ext cx="10848474" cy="70726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i="0" kern="1200"/>
            <a:t>2 Steering Committee Meetings</a:t>
          </a:r>
          <a:endParaRPr lang="en-US" sz="3100" i="0" kern="1200" dirty="0"/>
        </a:p>
      </dsp:txBody>
      <dsp:txXfrm>
        <a:off x="34526" y="1685082"/>
        <a:ext cx="10779422" cy="638212"/>
      </dsp:txXfrm>
    </dsp:sp>
    <dsp:sp modelId="{F5F51E85-11A8-4547-B305-B5B1257F5A44}">
      <dsp:nvSpPr>
        <dsp:cNvPr id="0" name=""/>
        <dsp:cNvSpPr/>
      </dsp:nvSpPr>
      <dsp:spPr>
        <a:xfrm>
          <a:off x="0" y="2447101"/>
          <a:ext cx="10848474" cy="70726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i="0" kern="1200" dirty="0"/>
            <a:t>1 Workshop for Building Professionals/Builders</a:t>
          </a:r>
        </a:p>
      </dsp:txBody>
      <dsp:txXfrm>
        <a:off x="34526" y="2481627"/>
        <a:ext cx="10779422" cy="638212"/>
      </dsp:txXfrm>
    </dsp:sp>
    <dsp:sp modelId="{DF7FEC10-8436-456C-8914-B4BC8BE0F902}">
      <dsp:nvSpPr>
        <dsp:cNvPr id="0" name=""/>
        <dsp:cNvSpPr/>
      </dsp:nvSpPr>
      <dsp:spPr>
        <a:xfrm>
          <a:off x="0" y="3243646"/>
          <a:ext cx="10848474" cy="70726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i="0" kern="1200"/>
            <a:t>1 Survey for Building Professionals/Builders</a:t>
          </a:r>
        </a:p>
      </dsp:txBody>
      <dsp:txXfrm>
        <a:off x="34526" y="3278172"/>
        <a:ext cx="10779422" cy="638212"/>
      </dsp:txXfrm>
    </dsp:sp>
    <dsp:sp modelId="{C21C135B-6BF6-49BA-AE5F-8B15F6CF95B3}">
      <dsp:nvSpPr>
        <dsp:cNvPr id="0" name=""/>
        <dsp:cNvSpPr/>
      </dsp:nvSpPr>
      <dsp:spPr>
        <a:xfrm>
          <a:off x="0" y="4040191"/>
          <a:ext cx="10848474" cy="70726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1 Meeting to Local Government Officials</a:t>
          </a:r>
        </a:p>
      </dsp:txBody>
      <dsp:txXfrm>
        <a:off x="34526" y="4074717"/>
        <a:ext cx="10779422" cy="63821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B2ACD9-3213-467E-8D02-F12C53FA7961}">
      <dsp:nvSpPr>
        <dsp:cNvPr id="0" name=""/>
        <dsp:cNvSpPr/>
      </dsp:nvSpPr>
      <dsp:spPr>
        <a:xfrm>
          <a:off x="0" y="1805"/>
          <a:ext cx="10848474" cy="91531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FD649E-DD1D-41F5-8734-639123B18413}">
      <dsp:nvSpPr>
        <dsp:cNvPr id="0" name=""/>
        <dsp:cNvSpPr/>
      </dsp:nvSpPr>
      <dsp:spPr>
        <a:xfrm>
          <a:off x="276881" y="207750"/>
          <a:ext cx="503420" cy="5034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CD81D7-1C05-4066-97D2-272BE5B039B1}">
      <dsp:nvSpPr>
        <dsp:cNvPr id="0" name=""/>
        <dsp:cNvSpPr/>
      </dsp:nvSpPr>
      <dsp:spPr>
        <a:xfrm>
          <a:off x="1057183" y="1805"/>
          <a:ext cx="9791290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 dirty="0"/>
            <a:t>Ordinance should apply to residential and commercial projects: new construction, remodels and additions, and demolitions. Project sizes and exemptions to be determined by County/Town staff.</a:t>
          </a:r>
        </a:p>
      </dsp:txBody>
      <dsp:txXfrm>
        <a:off x="1057183" y="1805"/>
        <a:ext cx="9791290" cy="915310"/>
      </dsp:txXfrm>
    </dsp:sp>
    <dsp:sp modelId="{F48E921F-B596-409C-BFA0-901037BDF4C2}">
      <dsp:nvSpPr>
        <dsp:cNvPr id="0" name=""/>
        <dsp:cNvSpPr/>
      </dsp:nvSpPr>
      <dsp:spPr>
        <a:xfrm>
          <a:off x="0" y="1145944"/>
          <a:ext cx="10848474" cy="91531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43D80C-C498-4676-B839-2B90C591C8DD}">
      <dsp:nvSpPr>
        <dsp:cNvPr id="0" name=""/>
        <dsp:cNvSpPr/>
      </dsp:nvSpPr>
      <dsp:spPr>
        <a:xfrm>
          <a:off x="276881" y="1351889"/>
          <a:ext cx="503420" cy="5034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6030A6-E41F-4CA9-956D-261C7C20AD3A}">
      <dsp:nvSpPr>
        <dsp:cNvPr id="0" name=""/>
        <dsp:cNvSpPr/>
      </dsp:nvSpPr>
      <dsp:spPr>
        <a:xfrm>
          <a:off x="1057183" y="1145944"/>
          <a:ext cx="9791290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Construction Materials Management Plans must be submitted when applying for a permit.</a:t>
          </a:r>
        </a:p>
      </dsp:txBody>
      <dsp:txXfrm>
        <a:off x="1057183" y="1145944"/>
        <a:ext cx="9791290" cy="915310"/>
      </dsp:txXfrm>
    </dsp:sp>
    <dsp:sp modelId="{8278C8F7-AA6B-4127-8155-98B1C7B529FB}">
      <dsp:nvSpPr>
        <dsp:cNvPr id="0" name=""/>
        <dsp:cNvSpPr/>
      </dsp:nvSpPr>
      <dsp:spPr>
        <a:xfrm>
          <a:off x="0" y="2290082"/>
          <a:ext cx="10848474" cy="91531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2FF5D9-0960-4B14-AEA8-02D70252DB7B}">
      <dsp:nvSpPr>
        <dsp:cNvPr id="0" name=""/>
        <dsp:cNvSpPr/>
      </dsp:nvSpPr>
      <dsp:spPr>
        <a:xfrm>
          <a:off x="276881" y="2496027"/>
          <a:ext cx="503420" cy="5034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B6BD9D-2AB6-4047-A6A7-72CF7F32807D}">
      <dsp:nvSpPr>
        <dsp:cNvPr id="0" name=""/>
        <dsp:cNvSpPr/>
      </dsp:nvSpPr>
      <dsp:spPr>
        <a:xfrm>
          <a:off x="1057183" y="2290082"/>
          <a:ext cx="9791290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The policy will require projects to divert specific C&amp;D materials designated in the ordinance.</a:t>
          </a:r>
        </a:p>
      </dsp:txBody>
      <dsp:txXfrm>
        <a:off x="1057183" y="2290082"/>
        <a:ext cx="9791290" cy="915310"/>
      </dsp:txXfrm>
    </dsp:sp>
    <dsp:sp modelId="{39C6AEB7-27B9-4A1C-94FB-C60FBAEC221F}">
      <dsp:nvSpPr>
        <dsp:cNvPr id="0" name=""/>
        <dsp:cNvSpPr/>
      </dsp:nvSpPr>
      <dsp:spPr>
        <a:xfrm>
          <a:off x="0" y="3434221"/>
          <a:ext cx="10848474" cy="91531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B4F1F6-C76C-4B3A-9C6B-2EEE4908BD06}">
      <dsp:nvSpPr>
        <dsp:cNvPr id="0" name=""/>
        <dsp:cNvSpPr/>
      </dsp:nvSpPr>
      <dsp:spPr>
        <a:xfrm>
          <a:off x="276881" y="3640166"/>
          <a:ext cx="503420" cy="503420"/>
        </a:xfrm>
        <a:prstGeom prst="rect">
          <a:avLst/>
        </a:prstGeom>
        <a:blipFill rotWithShape="1"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079668-8408-47D0-97E9-F0C416B4587B}">
      <dsp:nvSpPr>
        <dsp:cNvPr id="0" name=""/>
        <dsp:cNvSpPr/>
      </dsp:nvSpPr>
      <dsp:spPr>
        <a:xfrm>
          <a:off x="1057183" y="3434221"/>
          <a:ext cx="9791290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The ordinance should include a refundable deposit to increase compliance.</a:t>
          </a:r>
        </a:p>
      </dsp:txBody>
      <dsp:txXfrm>
        <a:off x="1057183" y="3434221"/>
        <a:ext cx="9791290" cy="91531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B63977-C62C-458F-AE07-750889C80908}">
      <dsp:nvSpPr>
        <dsp:cNvPr id="0" name=""/>
        <dsp:cNvSpPr/>
      </dsp:nvSpPr>
      <dsp:spPr>
        <a:xfrm>
          <a:off x="6675" y="878736"/>
          <a:ext cx="3241531" cy="37181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The same designated materials must be recycled at all project types (new construction, remodels and additions, and demolition projects).</a:t>
          </a:r>
        </a:p>
      </dsp:txBody>
      <dsp:txXfrm>
        <a:off x="101616" y="973677"/>
        <a:ext cx="3051649" cy="3528260"/>
      </dsp:txXfrm>
    </dsp:sp>
    <dsp:sp modelId="{BADEEC56-2DEE-4B5E-85CF-82EA40B06364}">
      <dsp:nvSpPr>
        <dsp:cNvPr id="0" name=""/>
        <dsp:cNvSpPr/>
      </dsp:nvSpPr>
      <dsp:spPr>
        <a:xfrm>
          <a:off x="4044629" y="878736"/>
          <a:ext cx="3500496" cy="366269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C&amp;D materials that are currently recyclable at the SCRAP include: 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Concrete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Cardboard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Scrap metal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Clean wood 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Single-stream recycling. </a:t>
          </a:r>
        </a:p>
      </dsp:txBody>
      <dsp:txXfrm>
        <a:off x="4147155" y="981262"/>
        <a:ext cx="3295444" cy="3457643"/>
      </dsp:txXfrm>
    </dsp:sp>
    <dsp:sp modelId="{3F3BE886-FC19-403D-A104-7D9DCE0BF6F2}">
      <dsp:nvSpPr>
        <dsp:cNvPr id="0" name=""/>
        <dsp:cNvSpPr/>
      </dsp:nvSpPr>
      <dsp:spPr>
        <a:xfrm>
          <a:off x="8341547" y="878736"/>
          <a:ext cx="3344047" cy="362152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An ordinance will focus on materials recyclable at SCRAP while remaining flexible to add new materials as opportunities arise.</a:t>
          </a:r>
        </a:p>
      </dsp:txBody>
      <dsp:txXfrm>
        <a:off x="8439491" y="976680"/>
        <a:ext cx="3148159" cy="342563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B63977-C62C-458F-AE07-750889C80908}">
      <dsp:nvSpPr>
        <dsp:cNvPr id="0" name=""/>
        <dsp:cNvSpPr/>
      </dsp:nvSpPr>
      <dsp:spPr>
        <a:xfrm>
          <a:off x="348541" y="1135405"/>
          <a:ext cx="4943302" cy="257390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kern="1200" dirty="0"/>
            <a:t>Deposit amount may vary depending on the project type and size.</a:t>
          </a:r>
          <a:endParaRPr lang="en-US" sz="3000" b="0" kern="1200" dirty="0">
            <a:solidFill>
              <a:schemeClr val="bg1"/>
            </a:solidFill>
          </a:endParaRPr>
        </a:p>
      </dsp:txBody>
      <dsp:txXfrm>
        <a:off x="423928" y="1210792"/>
        <a:ext cx="4792528" cy="2423130"/>
      </dsp:txXfrm>
    </dsp:sp>
    <dsp:sp modelId="{BADEEC56-2DEE-4B5E-85CF-82EA40B06364}">
      <dsp:nvSpPr>
        <dsp:cNvPr id="0" name=""/>
        <dsp:cNvSpPr/>
      </dsp:nvSpPr>
      <dsp:spPr>
        <a:xfrm>
          <a:off x="6267697" y="1155949"/>
          <a:ext cx="4943302" cy="257390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kern="1200" dirty="0"/>
            <a:t>Refundable deposits should be phased in.</a:t>
          </a:r>
          <a:endParaRPr lang="en-US" sz="3000" b="0" kern="1200" dirty="0">
            <a:solidFill>
              <a:schemeClr val="bg1"/>
            </a:solidFill>
          </a:endParaRPr>
        </a:p>
      </dsp:txBody>
      <dsp:txXfrm>
        <a:off x="6343084" y="1231336"/>
        <a:ext cx="4792528" cy="24231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67A3CB-A651-4397-90C3-7AA4EFEFF41D}">
      <dsp:nvSpPr>
        <dsp:cNvPr id="0" name=""/>
        <dsp:cNvSpPr/>
      </dsp:nvSpPr>
      <dsp:spPr>
        <a:xfrm>
          <a:off x="0" y="732964"/>
          <a:ext cx="11758863" cy="6616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i="0" kern="1200" dirty="0"/>
            <a:t>HC3, SCRAP, VERT Sites, and RRS Staff</a:t>
          </a:r>
        </a:p>
      </dsp:txBody>
      <dsp:txXfrm>
        <a:off x="32298" y="765262"/>
        <a:ext cx="11694267" cy="597039"/>
      </dsp:txXfrm>
    </dsp:sp>
    <dsp:sp modelId="{3830FD17-754F-49F8-A4AD-5F637212F805}">
      <dsp:nvSpPr>
        <dsp:cNvPr id="0" name=""/>
        <dsp:cNvSpPr/>
      </dsp:nvSpPr>
      <dsp:spPr>
        <a:xfrm>
          <a:off x="0" y="1478119"/>
          <a:ext cx="11758863" cy="6616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i="0" kern="1200" dirty="0"/>
            <a:t>Elected Officials and Town Staff from Breckenridge, Dillon, Frisco, Silverthorne</a:t>
          </a:r>
        </a:p>
      </dsp:txBody>
      <dsp:txXfrm>
        <a:off x="32298" y="1510417"/>
        <a:ext cx="11694267" cy="597039"/>
      </dsp:txXfrm>
    </dsp:sp>
    <dsp:sp modelId="{4A2B8E99-555D-4665-9897-B2E9EC8CB1AD}">
      <dsp:nvSpPr>
        <dsp:cNvPr id="0" name=""/>
        <dsp:cNvSpPr/>
      </dsp:nvSpPr>
      <dsp:spPr>
        <a:xfrm>
          <a:off x="0" y="2223274"/>
          <a:ext cx="11758863" cy="6616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i="0" kern="1200" dirty="0"/>
            <a:t>5 Building Professionals and 1 Architect </a:t>
          </a:r>
        </a:p>
      </dsp:txBody>
      <dsp:txXfrm>
        <a:off x="32298" y="2255572"/>
        <a:ext cx="11694267" cy="597039"/>
      </dsp:txXfrm>
    </dsp:sp>
    <dsp:sp modelId="{BE49A758-0775-4453-B4FE-ACE6AD64746C}">
      <dsp:nvSpPr>
        <dsp:cNvPr id="0" name=""/>
        <dsp:cNvSpPr/>
      </dsp:nvSpPr>
      <dsp:spPr>
        <a:xfrm>
          <a:off x="0" y="2968429"/>
          <a:ext cx="11758863" cy="6616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i="0" kern="1200" dirty="0"/>
            <a:t>Waste and Recycling Haulers</a:t>
          </a:r>
        </a:p>
      </dsp:txBody>
      <dsp:txXfrm>
        <a:off x="32298" y="3000727"/>
        <a:ext cx="11694267" cy="597039"/>
      </dsp:txXfrm>
    </dsp:sp>
    <dsp:sp modelId="{7B0969EC-49BC-48F6-95B6-E4D0C1848F39}">
      <dsp:nvSpPr>
        <dsp:cNvPr id="0" name=""/>
        <dsp:cNvSpPr/>
      </dsp:nvSpPr>
      <dsp:spPr>
        <a:xfrm>
          <a:off x="0" y="3713584"/>
          <a:ext cx="11758863" cy="6616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i="0" kern="1200" dirty="0"/>
            <a:t>Community Businesses</a:t>
          </a:r>
        </a:p>
      </dsp:txBody>
      <dsp:txXfrm>
        <a:off x="32298" y="3745882"/>
        <a:ext cx="11694267" cy="5970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8CA18A-CB4A-4B31-BBB8-D821CF489973}">
      <dsp:nvSpPr>
        <dsp:cNvPr id="0" name=""/>
        <dsp:cNvSpPr/>
      </dsp:nvSpPr>
      <dsp:spPr>
        <a:xfrm>
          <a:off x="1324" y="454539"/>
          <a:ext cx="4648210" cy="29516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74D257C-6987-4395-BF6F-7E5525290FB1}">
      <dsp:nvSpPr>
        <dsp:cNvPr id="0" name=""/>
        <dsp:cNvSpPr/>
      </dsp:nvSpPr>
      <dsp:spPr>
        <a:xfrm>
          <a:off x="517792" y="945184"/>
          <a:ext cx="4648210" cy="29516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 dirty="0"/>
            <a:t>Challenges</a:t>
          </a:r>
          <a:r>
            <a:rPr lang="en-US" sz="3500" kern="1200" dirty="0"/>
            <a:t>: Space, Labor/Resources, Market Outlets </a:t>
          </a:r>
        </a:p>
      </dsp:txBody>
      <dsp:txXfrm>
        <a:off x="604242" y="1031634"/>
        <a:ext cx="4475310" cy="2778713"/>
      </dsp:txXfrm>
    </dsp:sp>
    <dsp:sp modelId="{49B78756-A8F1-4C97-8FFE-B8ACA061178D}">
      <dsp:nvSpPr>
        <dsp:cNvPr id="0" name=""/>
        <dsp:cNvSpPr/>
      </dsp:nvSpPr>
      <dsp:spPr>
        <a:xfrm>
          <a:off x="5682470" y="454539"/>
          <a:ext cx="4648210" cy="29516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A11EAD0-B3AA-40FD-B126-AFD70B1834E8}">
      <dsp:nvSpPr>
        <dsp:cNvPr id="0" name=""/>
        <dsp:cNvSpPr/>
      </dsp:nvSpPr>
      <dsp:spPr>
        <a:xfrm>
          <a:off x="6198938" y="945184"/>
          <a:ext cx="4648210" cy="29516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 dirty="0"/>
            <a:t>Successes</a:t>
          </a:r>
          <a:r>
            <a:rPr lang="en-US" sz="3500" kern="1200" dirty="0"/>
            <a:t>: Construction Materials Management Plans, Engagement, Source Separation and Diversion </a:t>
          </a:r>
        </a:p>
      </dsp:txBody>
      <dsp:txXfrm>
        <a:off x="6285388" y="1031634"/>
        <a:ext cx="4475310" cy="277871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BB942E-1DA2-4A86-B262-38A5B031AD96}">
      <dsp:nvSpPr>
        <dsp:cNvPr id="0" name=""/>
        <dsp:cNvSpPr/>
      </dsp:nvSpPr>
      <dsp:spPr>
        <a:xfrm>
          <a:off x="268767" y="440763"/>
          <a:ext cx="1365041" cy="1365041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0D2C1C-C52D-4138-8586-B388B216FBAE}">
      <dsp:nvSpPr>
        <dsp:cNvPr id="0" name=""/>
        <dsp:cNvSpPr/>
      </dsp:nvSpPr>
      <dsp:spPr>
        <a:xfrm>
          <a:off x="555426" y="727422"/>
          <a:ext cx="791724" cy="79172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A8A025-8E07-4DEE-BB5D-A5007FA9998E}">
      <dsp:nvSpPr>
        <dsp:cNvPr id="0" name=""/>
        <dsp:cNvSpPr/>
      </dsp:nvSpPr>
      <dsp:spPr>
        <a:xfrm>
          <a:off x="1926318" y="440763"/>
          <a:ext cx="3217597" cy="13650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400" b="0" i="0" u="none" strike="noStrike" kern="1200" cap="none" spc="0" normalizeH="0" baseline="0" noProof="0" dirty="0">
              <a:effectLst/>
              <a:uLnTx/>
              <a:uFillTx/>
              <a:latin typeface="+mj-lt"/>
              <a:ea typeface="+mn-ea"/>
              <a:cs typeface="+mn-cs"/>
            </a:rPr>
            <a:t>Disposal policy for locally-</a:t>
          </a:r>
          <a:r>
            <a:rPr kumimoji="0" lang="en-US" sz="2400" b="0" i="0" u="none" strike="noStrike" kern="1200" cap="none" spc="0" normalizeH="0" baseline="0" noProof="0" dirty="0" err="1">
              <a:effectLst/>
              <a:uLnTx/>
              <a:uFillTx/>
              <a:latin typeface="+mj-lt"/>
              <a:ea typeface="+mn-ea"/>
              <a:cs typeface="+mn-cs"/>
            </a:rPr>
            <a:t>divertable</a:t>
          </a:r>
          <a:r>
            <a:rPr kumimoji="0" lang="en-US" sz="2400" b="0" i="0" u="none" strike="noStrike" kern="1200" cap="none" spc="0" normalizeH="0" baseline="0" noProof="0" dirty="0">
              <a:effectLst/>
              <a:uLnTx/>
              <a:uFillTx/>
              <a:latin typeface="+mj-lt"/>
              <a:ea typeface="+mn-ea"/>
              <a:cs typeface="+mn-cs"/>
            </a:rPr>
            <a:t> materials</a:t>
          </a:r>
          <a:endParaRPr lang="en-US" sz="2400" b="0" i="0" kern="1200" dirty="0">
            <a:latin typeface="+mj-lt"/>
          </a:endParaRPr>
        </a:p>
      </dsp:txBody>
      <dsp:txXfrm>
        <a:off x="1926318" y="440763"/>
        <a:ext cx="3217597" cy="1365041"/>
      </dsp:txXfrm>
    </dsp:sp>
    <dsp:sp modelId="{87E1AB25-5937-4EAC-B48E-97EC964AE830}">
      <dsp:nvSpPr>
        <dsp:cNvPr id="0" name=""/>
        <dsp:cNvSpPr/>
      </dsp:nvSpPr>
      <dsp:spPr>
        <a:xfrm>
          <a:off x="5704558" y="440763"/>
          <a:ext cx="1365041" cy="1365041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0B1942-A188-4693-BF8C-766FE1D269AF}">
      <dsp:nvSpPr>
        <dsp:cNvPr id="0" name=""/>
        <dsp:cNvSpPr/>
      </dsp:nvSpPr>
      <dsp:spPr>
        <a:xfrm>
          <a:off x="5991216" y="727422"/>
          <a:ext cx="791724" cy="79172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CBE969-1261-44E8-9803-FD5558AFA384}">
      <dsp:nvSpPr>
        <dsp:cNvPr id="0" name=""/>
        <dsp:cNvSpPr/>
      </dsp:nvSpPr>
      <dsp:spPr>
        <a:xfrm>
          <a:off x="7362108" y="440763"/>
          <a:ext cx="3217597" cy="13650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400" b="0" i="0" u="none" strike="noStrike" kern="1200" cap="none" spc="0" normalizeH="0" baseline="0" noProof="0" dirty="0">
              <a:effectLst/>
              <a:uLnTx/>
              <a:uFillTx/>
              <a:latin typeface="+mj-lt"/>
              <a:ea typeface="+mn-ea"/>
              <a:cs typeface="+mn-cs"/>
            </a:rPr>
            <a:t>SCRAP C&amp;D Composition Study (scheduled August 2025)</a:t>
          </a:r>
          <a:endParaRPr lang="en-US" sz="2400" b="0" i="0" kern="1200" dirty="0">
            <a:latin typeface="+mj-lt"/>
          </a:endParaRPr>
        </a:p>
      </dsp:txBody>
      <dsp:txXfrm>
        <a:off x="7362108" y="440763"/>
        <a:ext cx="3217597" cy="1365041"/>
      </dsp:txXfrm>
    </dsp:sp>
    <dsp:sp modelId="{B5709E41-F684-42B5-AED5-CB5349E2616C}">
      <dsp:nvSpPr>
        <dsp:cNvPr id="0" name=""/>
        <dsp:cNvSpPr/>
      </dsp:nvSpPr>
      <dsp:spPr>
        <a:xfrm>
          <a:off x="268767" y="2545532"/>
          <a:ext cx="1365041" cy="1365041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D56560-FD7E-4E49-8732-98CBEB4109D8}">
      <dsp:nvSpPr>
        <dsp:cNvPr id="0" name=""/>
        <dsp:cNvSpPr/>
      </dsp:nvSpPr>
      <dsp:spPr>
        <a:xfrm>
          <a:off x="555426" y="2832191"/>
          <a:ext cx="791724" cy="79172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1281F2-711F-41FF-97D8-962FC8474628}">
      <dsp:nvSpPr>
        <dsp:cNvPr id="0" name=""/>
        <dsp:cNvSpPr/>
      </dsp:nvSpPr>
      <dsp:spPr>
        <a:xfrm>
          <a:off x="1926318" y="2545532"/>
          <a:ext cx="3217597" cy="13650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400" b="0" i="0" u="none" strike="noStrike" kern="1200" cap="none" spc="0" normalizeH="0" baseline="0" noProof="0" dirty="0">
              <a:effectLst/>
              <a:uLnTx/>
              <a:uFillTx/>
              <a:latin typeface="+mj-lt"/>
              <a:ea typeface="+mn-ea"/>
              <a:cs typeface="+mn-cs"/>
            </a:rPr>
            <a:t>Subject Matter Training/Education</a:t>
          </a:r>
          <a:endParaRPr lang="en-US" sz="2400" b="0" i="0" kern="1200" dirty="0">
            <a:latin typeface="+mj-lt"/>
          </a:endParaRPr>
        </a:p>
      </dsp:txBody>
      <dsp:txXfrm>
        <a:off x="1926318" y="2545532"/>
        <a:ext cx="3217597" cy="1365041"/>
      </dsp:txXfrm>
    </dsp:sp>
    <dsp:sp modelId="{E66E2EB9-7488-4A78-8156-4A283D65CB88}">
      <dsp:nvSpPr>
        <dsp:cNvPr id="0" name=""/>
        <dsp:cNvSpPr/>
      </dsp:nvSpPr>
      <dsp:spPr>
        <a:xfrm>
          <a:off x="5704558" y="2545532"/>
          <a:ext cx="1365041" cy="1365041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EBA9D5-C3F4-4267-A869-4BEF32047C26}">
      <dsp:nvSpPr>
        <dsp:cNvPr id="0" name=""/>
        <dsp:cNvSpPr/>
      </dsp:nvSpPr>
      <dsp:spPr>
        <a:xfrm>
          <a:off x="5991216" y="2832191"/>
          <a:ext cx="791724" cy="79172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D331E8-9CF8-44C3-9844-368AEE5687B1}">
      <dsp:nvSpPr>
        <dsp:cNvPr id="0" name=""/>
        <dsp:cNvSpPr/>
      </dsp:nvSpPr>
      <dsp:spPr>
        <a:xfrm>
          <a:off x="7362108" y="2545532"/>
          <a:ext cx="3217597" cy="13650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400" b="0" i="0" u="none" strike="noStrike" kern="1200" cap="none" spc="0" normalizeH="0" baseline="0" noProof="0" dirty="0">
              <a:effectLst/>
              <a:uLnTx/>
              <a:uFillTx/>
              <a:latin typeface="+mj-lt"/>
              <a:ea typeface="+mn-ea"/>
              <a:cs typeface="+mn-cs"/>
            </a:rPr>
            <a:t>Construction Materials Management Plan (CMMP)</a:t>
          </a:r>
          <a:endParaRPr lang="en-US" sz="2400" b="0" i="0" kern="1200" dirty="0">
            <a:latin typeface="+mj-lt"/>
          </a:endParaRPr>
        </a:p>
      </dsp:txBody>
      <dsp:txXfrm>
        <a:off x="7362108" y="2545532"/>
        <a:ext cx="3217597" cy="136504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B95AEE-D526-4253-A880-4F78B93034BB}">
      <dsp:nvSpPr>
        <dsp:cNvPr id="0" name=""/>
        <dsp:cNvSpPr/>
      </dsp:nvSpPr>
      <dsp:spPr>
        <a:xfrm>
          <a:off x="896404" y="0"/>
          <a:ext cx="10159255" cy="3934437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2C053C-F16A-4BF0-8184-18874C22107F}">
      <dsp:nvSpPr>
        <dsp:cNvPr id="0" name=""/>
        <dsp:cNvSpPr/>
      </dsp:nvSpPr>
      <dsp:spPr>
        <a:xfrm>
          <a:off x="7641" y="1180331"/>
          <a:ext cx="2239589" cy="157377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1. Setting the Stage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(December)</a:t>
          </a:r>
        </a:p>
      </dsp:txBody>
      <dsp:txXfrm>
        <a:off x="84466" y="1257156"/>
        <a:ext cx="2085939" cy="1420124"/>
      </dsp:txXfrm>
    </dsp:sp>
    <dsp:sp modelId="{CECC9493-D7BF-4392-B764-5CF61C0794F7}">
      <dsp:nvSpPr>
        <dsp:cNvPr id="0" name=""/>
        <dsp:cNvSpPr/>
      </dsp:nvSpPr>
      <dsp:spPr>
        <a:xfrm>
          <a:off x="2431939" y="1180331"/>
          <a:ext cx="2239589" cy="1573774"/>
        </a:xfrm>
        <a:prstGeom prst="roundRect">
          <a:avLst/>
        </a:prstGeom>
        <a:solidFill>
          <a:schemeClr val="accent2">
            <a:hueOff val="-84081"/>
            <a:satOff val="-17822"/>
            <a:lumOff val="99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2. Assess Ordinance Elements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(January)</a:t>
          </a:r>
        </a:p>
      </dsp:txBody>
      <dsp:txXfrm>
        <a:off x="2508764" y="1257156"/>
        <a:ext cx="2085939" cy="1420124"/>
      </dsp:txXfrm>
    </dsp:sp>
    <dsp:sp modelId="{2E344829-B07F-408A-9E7A-E09E0BFEC040}">
      <dsp:nvSpPr>
        <dsp:cNvPr id="0" name=""/>
        <dsp:cNvSpPr/>
      </dsp:nvSpPr>
      <dsp:spPr>
        <a:xfrm>
          <a:off x="4856237" y="1180331"/>
          <a:ext cx="2239589" cy="1573774"/>
        </a:xfrm>
        <a:prstGeom prst="roundRect">
          <a:avLst/>
        </a:prstGeom>
        <a:solidFill>
          <a:schemeClr val="accent2">
            <a:hueOff val="-168161"/>
            <a:satOff val="-35644"/>
            <a:lumOff val="19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3. Working Session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(March)</a:t>
          </a:r>
        </a:p>
      </dsp:txBody>
      <dsp:txXfrm>
        <a:off x="4933062" y="1257156"/>
        <a:ext cx="2085939" cy="1420124"/>
      </dsp:txXfrm>
    </dsp:sp>
    <dsp:sp modelId="{2F550925-8EC0-4B34-9DA6-DAB47D04B8CB}">
      <dsp:nvSpPr>
        <dsp:cNvPr id="0" name=""/>
        <dsp:cNvSpPr/>
      </dsp:nvSpPr>
      <dsp:spPr>
        <a:xfrm>
          <a:off x="7280535" y="1180331"/>
          <a:ext cx="2239589" cy="1573774"/>
        </a:xfrm>
        <a:prstGeom prst="roundRect">
          <a:avLst/>
        </a:prstGeom>
        <a:solidFill>
          <a:schemeClr val="accent2">
            <a:hueOff val="-252242"/>
            <a:satOff val="-53465"/>
            <a:lumOff val="298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4. Consensus Check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(May) </a:t>
          </a:r>
        </a:p>
      </dsp:txBody>
      <dsp:txXfrm>
        <a:off x="7357360" y="1257156"/>
        <a:ext cx="2085939" cy="1420124"/>
      </dsp:txXfrm>
    </dsp:sp>
    <dsp:sp modelId="{A4CF01CE-CB7E-4027-985F-C9BFE2DCFC5A}">
      <dsp:nvSpPr>
        <dsp:cNvPr id="0" name=""/>
        <dsp:cNvSpPr/>
      </dsp:nvSpPr>
      <dsp:spPr>
        <a:xfrm>
          <a:off x="9704833" y="1180331"/>
          <a:ext cx="2239589" cy="1573774"/>
        </a:xfrm>
        <a:prstGeom prst="roundRect">
          <a:avLst/>
        </a:prstGeom>
        <a:solidFill>
          <a:schemeClr val="accent2">
            <a:hueOff val="-336323"/>
            <a:satOff val="-71287"/>
            <a:lumOff val="3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5. Presentations to Elected Officials (June)</a:t>
          </a:r>
        </a:p>
      </dsp:txBody>
      <dsp:txXfrm>
        <a:off x="9781658" y="1257156"/>
        <a:ext cx="2085939" cy="142012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DDE825-0F38-4101-BFE8-34C1D6CFE8AF}">
      <dsp:nvSpPr>
        <dsp:cNvPr id="0" name=""/>
        <dsp:cNvSpPr/>
      </dsp:nvSpPr>
      <dsp:spPr>
        <a:xfrm>
          <a:off x="1264198" y="257676"/>
          <a:ext cx="4714875" cy="1473398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7982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Diversion Plans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Voluntary or Required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Often tied to permitting</a:t>
          </a:r>
        </a:p>
      </dsp:txBody>
      <dsp:txXfrm>
        <a:off x="1264198" y="257676"/>
        <a:ext cx="4714875" cy="1473398"/>
      </dsp:txXfrm>
    </dsp:sp>
    <dsp:sp modelId="{1A1C0610-E42D-4F9F-9FE7-9CF2A41B24F2}">
      <dsp:nvSpPr>
        <dsp:cNvPr id="0" name=""/>
        <dsp:cNvSpPr/>
      </dsp:nvSpPr>
      <dsp:spPr>
        <a:xfrm>
          <a:off x="1184477" y="212013"/>
          <a:ext cx="1008007" cy="1504152"/>
        </a:xfrm>
        <a:prstGeom prst="rect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3C7BC79-BF02-4BD2-9B76-AAF730EFD4D7}">
      <dsp:nvSpPr>
        <dsp:cNvPr id="0" name=""/>
        <dsp:cNvSpPr/>
      </dsp:nvSpPr>
      <dsp:spPr>
        <a:xfrm>
          <a:off x="6397693" y="268405"/>
          <a:ext cx="4714875" cy="1473398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7982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Incentives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Grants, permitting, zoning</a:t>
          </a:r>
        </a:p>
      </dsp:txBody>
      <dsp:txXfrm>
        <a:off x="6397693" y="268405"/>
        <a:ext cx="4714875" cy="1473398"/>
      </dsp:txXfrm>
    </dsp:sp>
    <dsp:sp modelId="{09B70091-C4ED-4DBB-9BBE-9D6FB46B46E1}">
      <dsp:nvSpPr>
        <dsp:cNvPr id="0" name=""/>
        <dsp:cNvSpPr/>
      </dsp:nvSpPr>
      <dsp:spPr>
        <a:xfrm>
          <a:off x="6223992" y="192125"/>
          <a:ext cx="1031378" cy="1547068"/>
        </a:xfrm>
        <a:prstGeom prst="rect">
          <a:avLst/>
        </a:prstGeom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0B85432-42D3-47EB-9FD8-581F8919DA0D}">
      <dsp:nvSpPr>
        <dsp:cNvPr id="0" name=""/>
        <dsp:cNvSpPr/>
      </dsp:nvSpPr>
      <dsp:spPr>
        <a:xfrm>
          <a:off x="1270041" y="2123250"/>
          <a:ext cx="4714875" cy="1473398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7982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Mandatory Minimums or Materials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Required recycling for selected material (i.e. carboard) or required rates (</a:t>
          </a:r>
          <a:r>
            <a:rPr lang="en-US" sz="1600" kern="1200" err="1"/>
            <a:t>i.e</a:t>
          </a:r>
          <a:r>
            <a:rPr lang="en-US" sz="1600" kern="1200"/>
            <a:t> 35% min.)</a:t>
          </a:r>
        </a:p>
      </dsp:txBody>
      <dsp:txXfrm>
        <a:off x="1270041" y="2123250"/>
        <a:ext cx="4714875" cy="1473398"/>
      </dsp:txXfrm>
    </dsp:sp>
    <dsp:sp modelId="{145F8624-A12C-42EC-B33C-35E204B1AD82}">
      <dsp:nvSpPr>
        <dsp:cNvPr id="0" name=""/>
        <dsp:cNvSpPr/>
      </dsp:nvSpPr>
      <dsp:spPr>
        <a:xfrm>
          <a:off x="1073588" y="2046970"/>
          <a:ext cx="1031378" cy="1547068"/>
        </a:xfrm>
        <a:prstGeom prst="rect">
          <a:avLst/>
        </a:prstGeom>
        <a:blipFill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B97A08F-4710-4A22-BBDF-973FB6C9B6E6}">
      <dsp:nvSpPr>
        <dsp:cNvPr id="0" name=""/>
        <dsp:cNvSpPr/>
      </dsp:nvSpPr>
      <dsp:spPr>
        <a:xfrm>
          <a:off x="6403536" y="2123250"/>
          <a:ext cx="4714875" cy="1473398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7982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Deposits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Refundable deposits tied to diversion requirements</a:t>
          </a:r>
        </a:p>
      </dsp:txBody>
      <dsp:txXfrm>
        <a:off x="6403536" y="2123250"/>
        <a:ext cx="4714875" cy="1473398"/>
      </dsp:txXfrm>
    </dsp:sp>
    <dsp:sp modelId="{76F56790-92BE-4342-9042-FE8DD0689B7F}">
      <dsp:nvSpPr>
        <dsp:cNvPr id="0" name=""/>
        <dsp:cNvSpPr/>
      </dsp:nvSpPr>
      <dsp:spPr>
        <a:xfrm>
          <a:off x="6217500" y="2065875"/>
          <a:ext cx="1031378" cy="1547068"/>
        </a:xfrm>
        <a:prstGeom prst="rect">
          <a:avLst/>
        </a:prstGeom>
        <a:blipFill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25000" r="-25000"/>
          </a:stretch>
        </a:blip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D55AC24-D2D0-417B-B995-136353A01EFD}">
      <dsp:nvSpPr>
        <dsp:cNvPr id="0" name=""/>
        <dsp:cNvSpPr/>
      </dsp:nvSpPr>
      <dsp:spPr>
        <a:xfrm>
          <a:off x="1171818" y="4013883"/>
          <a:ext cx="4714875" cy="1462613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7982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Material Disposal Bans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Selected items are banned from disposal at the landfill</a:t>
          </a:r>
        </a:p>
      </dsp:txBody>
      <dsp:txXfrm>
        <a:off x="1171818" y="4013883"/>
        <a:ext cx="4714875" cy="1462613"/>
      </dsp:txXfrm>
    </dsp:sp>
    <dsp:sp modelId="{C9621161-1628-4C45-A737-63E72398412D}">
      <dsp:nvSpPr>
        <dsp:cNvPr id="0" name=""/>
        <dsp:cNvSpPr/>
      </dsp:nvSpPr>
      <dsp:spPr>
        <a:xfrm>
          <a:off x="1096905" y="3919049"/>
          <a:ext cx="983615" cy="1573940"/>
        </a:xfrm>
        <a:prstGeom prst="rect">
          <a:avLst/>
        </a:prstGeom>
        <a:blipFill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l="-25000" r="-25000"/>
          </a:stretch>
        </a:blip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5179F50-1EED-4378-B97C-748117A2CF7B}">
      <dsp:nvSpPr>
        <dsp:cNvPr id="0" name=""/>
        <dsp:cNvSpPr/>
      </dsp:nvSpPr>
      <dsp:spPr>
        <a:xfrm>
          <a:off x="6391595" y="3966983"/>
          <a:ext cx="4714875" cy="1473398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7982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Others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Job training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Long term infrastructure policy</a:t>
          </a:r>
        </a:p>
      </dsp:txBody>
      <dsp:txXfrm>
        <a:off x="6391595" y="3966983"/>
        <a:ext cx="4714875" cy="1473398"/>
      </dsp:txXfrm>
    </dsp:sp>
    <dsp:sp modelId="{8C750952-82A4-4AFE-8040-5DECF96BC1FC}">
      <dsp:nvSpPr>
        <dsp:cNvPr id="0" name=""/>
        <dsp:cNvSpPr/>
      </dsp:nvSpPr>
      <dsp:spPr>
        <a:xfrm>
          <a:off x="6217894" y="3955099"/>
          <a:ext cx="1031378" cy="1486531"/>
        </a:xfrm>
        <a:prstGeom prst="rect">
          <a:avLst/>
        </a:prstGeom>
        <a:blipFill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l="-25000" r="-25000"/>
          </a:stretch>
        </a:blipFill>
        <a:ln w="63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3A1A1C-F75E-4423-A258-5B163B75D453}">
      <dsp:nvSpPr>
        <dsp:cNvPr id="0" name=""/>
        <dsp:cNvSpPr/>
      </dsp:nvSpPr>
      <dsp:spPr>
        <a:xfrm>
          <a:off x="0" y="1805"/>
          <a:ext cx="6523892" cy="91531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30D33-80BA-41E4-904A-D91C30DC83CB}">
      <dsp:nvSpPr>
        <dsp:cNvPr id="0" name=""/>
        <dsp:cNvSpPr/>
      </dsp:nvSpPr>
      <dsp:spPr>
        <a:xfrm>
          <a:off x="276881" y="207750"/>
          <a:ext cx="503420" cy="5034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5CAC93-551A-4F73-A177-966672AA632A}">
      <dsp:nvSpPr>
        <dsp:cNvPr id="0" name=""/>
        <dsp:cNvSpPr/>
      </dsp:nvSpPr>
      <dsp:spPr>
        <a:xfrm>
          <a:off x="1057183" y="1805"/>
          <a:ext cx="5466709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Over 90% </a:t>
          </a:r>
          <a:r>
            <a:rPr lang="en-US" sz="2000" b="0" kern="1200"/>
            <a:t>of respondents currently </a:t>
          </a:r>
          <a:r>
            <a:rPr lang="en-US" sz="2000" b="1" kern="1200"/>
            <a:t>recycle</a:t>
          </a:r>
          <a:r>
            <a:rPr lang="en-US" sz="2000" kern="1200"/>
            <a:t>.</a:t>
          </a:r>
        </a:p>
      </dsp:txBody>
      <dsp:txXfrm>
        <a:off x="1057183" y="1805"/>
        <a:ext cx="5466709" cy="915310"/>
      </dsp:txXfrm>
    </dsp:sp>
    <dsp:sp modelId="{F25D9A33-DC5D-4A3F-8363-1E44DBE1ECE2}">
      <dsp:nvSpPr>
        <dsp:cNvPr id="0" name=""/>
        <dsp:cNvSpPr/>
      </dsp:nvSpPr>
      <dsp:spPr>
        <a:xfrm>
          <a:off x="0" y="1069744"/>
          <a:ext cx="6523892" cy="91531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AA7505-2DDC-40E0-94B9-4BE85E9EDDF7}">
      <dsp:nvSpPr>
        <dsp:cNvPr id="0" name=""/>
        <dsp:cNvSpPr/>
      </dsp:nvSpPr>
      <dsp:spPr>
        <a:xfrm>
          <a:off x="276881" y="1351889"/>
          <a:ext cx="503420" cy="5034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8C1FFF-DD6F-42D8-B43F-A84BE86ECE8C}">
      <dsp:nvSpPr>
        <dsp:cNvPr id="0" name=""/>
        <dsp:cNvSpPr/>
      </dsp:nvSpPr>
      <dsp:spPr>
        <a:xfrm>
          <a:off x="1057183" y="1145724"/>
          <a:ext cx="5466709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The most common recycled materials include </a:t>
          </a:r>
          <a:r>
            <a:rPr lang="en-US" sz="2000" b="1" kern="1200"/>
            <a:t>cardboard</a:t>
          </a:r>
          <a:r>
            <a:rPr lang="en-US" sz="2000" kern="1200"/>
            <a:t> and </a:t>
          </a:r>
          <a:r>
            <a:rPr lang="en-US" sz="2000" b="1" kern="1200"/>
            <a:t>scrap metal</a:t>
          </a:r>
          <a:r>
            <a:rPr lang="en-US" sz="2000" kern="1200"/>
            <a:t>.</a:t>
          </a:r>
        </a:p>
      </dsp:txBody>
      <dsp:txXfrm>
        <a:off x="1057183" y="1145724"/>
        <a:ext cx="5466709" cy="915310"/>
      </dsp:txXfrm>
    </dsp:sp>
    <dsp:sp modelId="{67382D77-84A7-403B-BA88-74877C2E7575}">
      <dsp:nvSpPr>
        <dsp:cNvPr id="0" name=""/>
        <dsp:cNvSpPr/>
      </dsp:nvSpPr>
      <dsp:spPr>
        <a:xfrm>
          <a:off x="0" y="2290082"/>
          <a:ext cx="6523892" cy="91531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DCCE8D-E3BA-41FB-AB58-EB29059AD99E}">
      <dsp:nvSpPr>
        <dsp:cNvPr id="0" name=""/>
        <dsp:cNvSpPr/>
      </dsp:nvSpPr>
      <dsp:spPr>
        <a:xfrm>
          <a:off x="276881" y="2496027"/>
          <a:ext cx="503420" cy="5034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C87722-B690-4D30-BC32-50D24D5FEBB8}">
      <dsp:nvSpPr>
        <dsp:cNvPr id="0" name=""/>
        <dsp:cNvSpPr/>
      </dsp:nvSpPr>
      <dsp:spPr>
        <a:xfrm>
          <a:off x="1057183" y="2290082"/>
          <a:ext cx="5466709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90% </a:t>
          </a:r>
          <a:r>
            <a:rPr lang="en-US" sz="2000" b="0" kern="1200"/>
            <a:t>reported</a:t>
          </a:r>
          <a:r>
            <a:rPr lang="en-US" sz="2000" b="1" kern="1200"/>
            <a:t> </a:t>
          </a:r>
          <a:r>
            <a:rPr lang="en-US" sz="2000" kern="1200"/>
            <a:t>experience challenges that prevent them from recycling and recovering more materials.</a:t>
          </a:r>
        </a:p>
      </dsp:txBody>
      <dsp:txXfrm>
        <a:off x="1057183" y="2290082"/>
        <a:ext cx="5466709" cy="915310"/>
      </dsp:txXfrm>
    </dsp:sp>
    <dsp:sp modelId="{611C3760-CFF9-489C-BCFA-D3019F78013F}">
      <dsp:nvSpPr>
        <dsp:cNvPr id="0" name=""/>
        <dsp:cNvSpPr/>
      </dsp:nvSpPr>
      <dsp:spPr>
        <a:xfrm>
          <a:off x="0" y="3434221"/>
          <a:ext cx="6523892" cy="91531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E031D2-E730-41C1-8D47-B117CF4C3B62}">
      <dsp:nvSpPr>
        <dsp:cNvPr id="0" name=""/>
        <dsp:cNvSpPr/>
      </dsp:nvSpPr>
      <dsp:spPr>
        <a:xfrm>
          <a:off x="276881" y="3640166"/>
          <a:ext cx="503420" cy="5034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AAB43F-5120-4C90-B417-9D681BE289F5}">
      <dsp:nvSpPr>
        <dsp:cNvPr id="0" name=""/>
        <dsp:cNvSpPr/>
      </dsp:nvSpPr>
      <dsp:spPr>
        <a:xfrm>
          <a:off x="1057183" y="3434221"/>
          <a:ext cx="5466709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Top three challenges include </a:t>
          </a:r>
          <a:r>
            <a:rPr lang="en-US" sz="2000" b="1" kern="1200"/>
            <a:t>cost</a:t>
          </a:r>
          <a:r>
            <a:rPr lang="en-US" sz="2000" kern="1200"/>
            <a:t>, </a:t>
          </a:r>
          <a:r>
            <a:rPr lang="en-US" sz="2000" b="1" kern="1200"/>
            <a:t>transportation</a:t>
          </a:r>
          <a:r>
            <a:rPr lang="en-US" sz="2000" kern="1200"/>
            <a:t>, and </a:t>
          </a:r>
          <a:r>
            <a:rPr lang="en-US" sz="2000" b="1" kern="1200"/>
            <a:t>space</a:t>
          </a:r>
          <a:r>
            <a:rPr lang="en-US" sz="2000" kern="1200"/>
            <a:t>.</a:t>
          </a:r>
        </a:p>
      </dsp:txBody>
      <dsp:txXfrm>
        <a:off x="1057183" y="3434221"/>
        <a:ext cx="5466709" cy="91531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B3AE56-2FD3-4EC7-97A0-40C4A92B6CE9}">
      <dsp:nvSpPr>
        <dsp:cNvPr id="0" name=""/>
        <dsp:cNvSpPr/>
      </dsp:nvSpPr>
      <dsp:spPr>
        <a:xfrm>
          <a:off x="0" y="2169"/>
          <a:ext cx="10848474" cy="211302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County/Town staff should maximize diversion impact while avoiding unnecessary administrative burdens.</a:t>
          </a:r>
        </a:p>
      </dsp:txBody>
      <dsp:txXfrm>
        <a:off x="103149" y="105318"/>
        <a:ext cx="10642176" cy="1906722"/>
      </dsp:txXfrm>
    </dsp:sp>
    <dsp:sp modelId="{DAA25037-E361-42DB-AD27-C53FC48FDC48}">
      <dsp:nvSpPr>
        <dsp:cNvPr id="0" name=""/>
        <dsp:cNvSpPr/>
      </dsp:nvSpPr>
      <dsp:spPr>
        <a:xfrm>
          <a:off x="0" y="2236149"/>
          <a:ext cx="10848474" cy="211302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Individual communities should aim for consistency across ordinance requirements and reporting to simplify the process for builders.</a:t>
          </a:r>
        </a:p>
      </dsp:txBody>
      <dsp:txXfrm>
        <a:off x="103149" y="2339298"/>
        <a:ext cx="10642176" cy="19067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327A40-781F-7A4E-95E6-007AEA810162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249972-4919-5C4F-8CE1-D18B9C853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38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49972-4919-5C4F-8CE1-D18B9C8534A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9879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49972-4919-5C4F-8CE1-D18B9C8534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481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49972-4919-5C4F-8CE1-D18B9C8534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447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49972-4919-5C4F-8CE1-D18B9C8534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3047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49972-4919-5C4F-8CE1-D18B9C8534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6110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49972-4919-5C4F-8CE1-D18B9C8534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732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49972-4919-5C4F-8CE1-D18B9C8534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4605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49972-4919-5C4F-8CE1-D18B9C8534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3652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49972-4919-5C4F-8CE1-D18B9C8534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2260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49972-4919-5C4F-8CE1-D18B9C8534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9485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49972-4919-5C4F-8CE1-D18B9C8534A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10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49972-4919-5C4F-8CE1-D18B9C8534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6588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49972-4919-5C4F-8CE1-D18B9C8534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4705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49972-4919-5C4F-8CE1-D18B9C8534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7822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endParaRPr lang="en-US" dirty="0">
              <a:highlight>
                <a:srgbClr val="FFFF00"/>
              </a:highlight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49972-4919-5C4F-8CE1-D18B9C8534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8281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49972-4919-5C4F-8CE1-D18B9C8534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2829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49972-4919-5C4F-8CE1-D18B9C8534AE}" type="slidenum">
              <a:rPr lang="en-US" smtClean="0"/>
              <a:t>24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1BEAA6-6ED5-5FD4-65C2-75134E365DBB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2956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49972-4919-5C4F-8CE1-D18B9C8534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7035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1200" kern="1200" dirty="0">
                <a:solidFill>
                  <a:schemeClr val="tx1">
                    <a:lumMod val="75000"/>
                  </a:schemeClr>
                </a:solidFill>
              </a:rPr>
              <a:t>Highly supported by the Zero Waste Task Force.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1200" kern="1200" dirty="0">
                <a:solidFill>
                  <a:schemeClr val="tx1">
                    <a:lumMod val="75000"/>
                  </a:schemeClr>
                </a:solidFill>
              </a:rPr>
              <a:t>Incorporates data collection for informed decision-making.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Foundational for m</a:t>
            </a:r>
            <a:r>
              <a:rPr lang="en-US" sz="1200" kern="1200" dirty="0">
                <a:solidFill>
                  <a:schemeClr val="tx1">
                    <a:lumMod val="75000"/>
                  </a:schemeClr>
                </a:solidFill>
              </a:rPr>
              <a:t>any policy types.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A universal, digital tracking software (i.e., Green Halo) will help with compliance and reduce potential staff burden.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49972-4919-5C4F-8CE1-D18B9C8534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438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Strong advocacy and support for recycling from the Zero Waste Task Force and Builders.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Majority supported mandatory materials recycling in survey.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Designed to align with current county infrastructure. Current recyclables materials include clean lumber, cardboard, scrap metal, concrete/asphalt, single stream recyclables.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Aims to drive recycling actions.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The ordinance should have flexibility to add materials as end markets develop.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49972-4919-5C4F-8CE1-D18B9C8534AE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64015B-8FB1-9035-9EE4-6EBDA5BC16A8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1203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1200" kern="1200" dirty="0">
                <a:solidFill>
                  <a:schemeClr val="tx1">
                    <a:lumMod val="75000"/>
                  </a:schemeClr>
                </a:solidFill>
              </a:rPr>
              <a:t>Research indicates that deposits are key for driving compliance.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1200" kern="1200" dirty="0">
                <a:solidFill>
                  <a:schemeClr val="tx1">
                    <a:lumMod val="75000"/>
                  </a:schemeClr>
                </a:solidFill>
              </a:rPr>
              <a:t>Highest performing policies often incorporate this </a:t>
            </a: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component</a:t>
            </a:r>
            <a:r>
              <a:rPr lang="en-US" sz="1200" kern="1200" dirty="0">
                <a:solidFill>
                  <a:schemeClr val="tx1">
                    <a:lumMod val="75000"/>
                  </a:schemeClr>
                </a:solidFill>
              </a:rPr>
              <a:t>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1200" kern="1200" dirty="0">
                <a:solidFill>
                  <a:schemeClr val="tx1">
                    <a:lumMod val="75000"/>
                  </a:schemeClr>
                </a:solidFill>
              </a:rPr>
              <a:t>Builders and the Zero Waste Task Force have expressed interest in this policy</a:t>
            </a: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.</a:t>
            </a:r>
            <a:endParaRPr lang="en-US" sz="1200" kern="1200" dirty="0">
              <a:solidFill>
                <a:schemeClr val="tx1">
                  <a:lumMod val="75000"/>
                </a:schemeClr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  <a:latin typeface="TW Cen MT"/>
              </a:rPr>
              <a:t>Deposits are often calculated per square footage.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There are often applicable project sizes and exceptions, with fees set by the goals of the community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49972-4919-5C4F-8CE1-D18B9C8534AE}" type="slidenum">
              <a:rPr lang="en-US" smtClean="0"/>
              <a:t>28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64015B-8FB1-9035-9EE4-6EBDA5BC16A8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9820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49972-4919-5C4F-8CE1-D18B9C8534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73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49972-4919-5C4F-8CE1-D18B9C8534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8436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49972-4919-5C4F-8CE1-D18B9C8534A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8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49972-4919-5C4F-8CE1-D18B9C8534A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33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49972-4919-5C4F-8CE1-D18B9C8534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283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49972-4919-5C4F-8CE1-D18B9C8534A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921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49972-4919-5C4F-8CE1-D18B9C8534A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102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49972-4919-5C4F-8CE1-D18B9C8534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945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49972-4919-5C4F-8CE1-D18B9C8534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516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55055"/>
            <a:ext cx="12192000" cy="4402945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"/>
              <a:cs typeface=""/>
            </a:endParaRPr>
          </a:p>
        </p:txBody>
      </p:sp>
      <p:sp>
        <p:nvSpPr>
          <p:cNvPr id="9" name="Triangle 8"/>
          <p:cNvSpPr/>
          <p:nvPr userDrawn="1"/>
        </p:nvSpPr>
        <p:spPr>
          <a:xfrm rot="10800000">
            <a:off x="10190373" y="2082221"/>
            <a:ext cx="1559008" cy="907026"/>
          </a:xfrm>
          <a:prstGeom prst="triangle">
            <a:avLst/>
          </a:prstGeom>
          <a:solidFill>
            <a:schemeClr val="accent5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"/>
              <a:cs typeface="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242192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"/>
              <a:cs typeface="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48" y="407335"/>
            <a:ext cx="1630980" cy="8427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7179" y="3340846"/>
            <a:ext cx="8021052" cy="1948614"/>
          </a:xfrm>
        </p:spPr>
        <p:txBody>
          <a:bodyPr anchor="b">
            <a:normAutofit/>
          </a:bodyPr>
          <a:lstStyle>
            <a:lvl1pPr algn="r">
              <a:lnSpc>
                <a:spcPct val="80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97179" y="5381535"/>
            <a:ext cx="8021052" cy="984807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772"/>
          <a:stretch/>
        </p:blipFill>
        <p:spPr>
          <a:xfrm>
            <a:off x="1607208" y="1"/>
            <a:ext cx="4675093" cy="242192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© RRS 2020</a:t>
            </a:r>
          </a:p>
        </p:txBody>
      </p:sp>
    </p:spTree>
    <p:extLst>
      <p:ext uri="{BB962C8B-B14F-4D97-AF65-F5344CB8AC3E}">
        <p14:creationId xmlns:p14="http://schemas.microsoft.com/office/powerpoint/2010/main" val="928419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E3389-B3AD-C14F-89DE-FF8F66FFC7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© RRS 2020</a:t>
            </a:r>
          </a:p>
        </p:txBody>
      </p:sp>
    </p:spTree>
    <p:extLst>
      <p:ext uri="{BB962C8B-B14F-4D97-AF65-F5344CB8AC3E}">
        <p14:creationId xmlns:p14="http://schemas.microsoft.com/office/powerpoint/2010/main" val="661806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3FF8F6-6AE2-4833-B019-CFC1B260D4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E3389-B3AD-C14F-89DE-FF8F66FFC7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2E5967-A975-4342-A011-BD200F43F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© RRS 2020</a:t>
            </a:r>
          </a:p>
        </p:txBody>
      </p:sp>
    </p:spTree>
    <p:extLst>
      <p:ext uri="{BB962C8B-B14F-4D97-AF65-F5344CB8AC3E}">
        <p14:creationId xmlns:p14="http://schemas.microsoft.com/office/powerpoint/2010/main" val="3779785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82475" cy="591661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ext Placeholder 4"/>
          <p:cNvSpPr txBox="1">
            <a:spLocks/>
          </p:cNvSpPr>
          <p:nvPr userDrawn="1"/>
        </p:nvSpPr>
        <p:spPr>
          <a:xfrm>
            <a:off x="1895011" y="4355519"/>
            <a:ext cx="7772400" cy="1500187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libri Light"/>
                <a:ea typeface="+mn-ea"/>
                <a:cs typeface="Calibri Light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alibri Light"/>
                <a:ea typeface="+mn-ea"/>
                <a:cs typeface="Calibri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alibri Light"/>
                <a:ea typeface="+mn-ea"/>
                <a:cs typeface="Calibri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 Light"/>
                <a:ea typeface="+mn-ea"/>
                <a:cs typeface="Calibri Light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 Light"/>
                <a:ea typeface="+mn-ea"/>
                <a:cs typeface="Calibri Light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0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5916155"/>
            <a:ext cx="12192000" cy="94184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8852" y="6150548"/>
            <a:ext cx="2814171" cy="772387"/>
          </a:xfrm>
          <a:prstGeom prst="rect">
            <a:avLst/>
          </a:prstGeom>
        </p:spPr>
      </p:pic>
      <p:sp>
        <p:nvSpPr>
          <p:cNvPr id="12" name="Triangle 11"/>
          <p:cNvSpPr/>
          <p:nvPr userDrawn="1"/>
        </p:nvSpPr>
        <p:spPr>
          <a:xfrm rot="10800000">
            <a:off x="534776" y="0"/>
            <a:ext cx="790647" cy="478568"/>
          </a:xfrm>
          <a:prstGeom prst="triangl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341788" y="1678441"/>
            <a:ext cx="7498898" cy="1735691"/>
          </a:xfrm>
        </p:spPr>
        <p:txBody>
          <a:bodyPr anchor="b">
            <a:normAutofit/>
          </a:bodyPr>
          <a:lstStyle>
            <a:lvl1pPr algn="ctr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2341789" y="3474581"/>
            <a:ext cx="7498898" cy="117475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981" y="6150548"/>
            <a:ext cx="910346" cy="47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9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w Cen MT Condensed" charset="0"/>
              <a:ea typeface="Tw Cen MT Condensed" charset="0"/>
              <a:cs typeface="Tw Cen MT Condensed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1999" cy="139700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/>
          <p:cNvSpPr/>
          <p:nvPr userDrawn="1"/>
        </p:nvSpPr>
        <p:spPr>
          <a:xfrm rot="5400000">
            <a:off x="-166110" y="401928"/>
            <a:ext cx="864467" cy="523251"/>
          </a:xfrm>
          <a:prstGeom prst="triangl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0"/>
            <a:ext cx="10848474" cy="1397000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825625"/>
            <a:ext cx="10848474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solidFill>
            <a:schemeClr val="tx1">
              <a:lumMod val="75000"/>
            </a:schemeClr>
          </a:solidFill>
        </p:spPr>
        <p:txBody>
          <a:bodyPr/>
          <a:lstStyle/>
          <a:p>
            <a:fld id="{807E3389-B3AD-C14F-89DE-FF8F66FFC7DE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US"/>
              <a:t>© RRS 2020</a:t>
            </a:r>
          </a:p>
        </p:txBody>
      </p:sp>
    </p:spTree>
    <p:extLst>
      <p:ext uri="{BB962C8B-B14F-4D97-AF65-F5344CB8AC3E}">
        <p14:creationId xmlns:p14="http://schemas.microsoft.com/office/powerpoint/2010/main" val="185658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w Cen MT Condensed" charset="0"/>
              <a:ea typeface="Tw Cen MT Condensed" charset="0"/>
              <a:cs typeface="Tw Cen MT Condensed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1999" cy="139700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/>
          <p:cNvSpPr/>
          <p:nvPr userDrawn="1"/>
        </p:nvSpPr>
        <p:spPr>
          <a:xfrm rot="5400000">
            <a:off x="-166110" y="401928"/>
            <a:ext cx="864467" cy="523251"/>
          </a:xfrm>
          <a:prstGeom prst="triangl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0"/>
            <a:ext cx="10848474" cy="1397000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E3389-B3AD-C14F-89DE-FF8F66FFC7D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US"/>
              <a:t>© RRS 2020</a:t>
            </a:r>
          </a:p>
        </p:txBody>
      </p:sp>
    </p:spTree>
    <p:extLst>
      <p:ext uri="{BB962C8B-B14F-4D97-AF65-F5344CB8AC3E}">
        <p14:creationId xmlns:p14="http://schemas.microsoft.com/office/powerpoint/2010/main" val="1307907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348163" cy="6858000"/>
          </a:xfrm>
          <a:solidFill>
            <a:schemeClr val="bg2"/>
          </a:solidFill>
        </p:spPr>
        <p:txBody>
          <a:bodyPr anchor="ctr"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4347410" y="-1"/>
            <a:ext cx="7844589" cy="685800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w Cen MT Condensed" charset="0"/>
              <a:ea typeface="Tw Cen MT Condensed" charset="0"/>
              <a:cs typeface="Tw Cen MT Condensed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6214" y="249238"/>
            <a:ext cx="6557274" cy="1595604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E3389-B3AD-C14F-89DE-FF8F66FFC7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5026214" y="2310063"/>
            <a:ext cx="6557274" cy="419512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riangle 10"/>
          <p:cNvSpPr/>
          <p:nvPr userDrawn="1"/>
        </p:nvSpPr>
        <p:spPr>
          <a:xfrm rot="10800000">
            <a:off x="499730" y="0"/>
            <a:ext cx="648350" cy="392438"/>
          </a:xfrm>
          <a:prstGeom prst="triangl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US"/>
              <a:t>© RRS 2020</a:t>
            </a:r>
          </a:p>
        </p:txBody>
      </p:sp>
    </p:spTree>
    <p:extLst>
      <p:ext uri="{BB962C8B-B14F-4D97-AF65-F5344CB8AC3E}">
        <p14:creationId xmlns:p14="http://schemas.microsoft.com/office/powerpoint/2010/main" val="1937994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1999" cy="1397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/>
          <p:cNvSpPr/>
          <p:nvPr userDrawn="1"/>
        </p:nvSpPr>
        <p:spPr>
          <a:xfrm rot="5400000">
            <a:off x="-166110" y="401928"/>
            <a:ext cx="864467" cy="523251"/>
          </a:xfrm>
          <a:prstGeom prst="triangl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0"/>
            <a:ext cx="10848474" cy="1397000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825625"/>
            <a:ext cx="10848474" cy="4351338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32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8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E3389-B3AD-C14F-89DE-FF8F66FFC7DE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US"/>
              <a:t>© RRS 2020</a:t>
            </a:r>
          </a:p>
        </p:txBody>
      </p:sp>
    </p:spTree>
    <p:extLst>
      <p:ext uri="{BB962C8B-B14F-4D97-AF65-F5344CB8AC3E}">
        <p14:creationId xmlns:p14="http://schemas.microsoft.com/office/powerpoint/2010/main" val="494516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730" y="2195658"/>
            <a:ext cx="11034543" cy="4173058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32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8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24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24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E3389-B3AD-C14F-89DE-FF8F66FFC7D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34024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iangle 9"/>
          <p:cNvSpPr/>
          <p:nvPr userDrawn="1"/>
        </p:nvSpPr>
        <p:spPr>
          <a:xfrm rot="10800000">
            <a:off x="499730" y="340242"/>
            <a:ext cx="648350" cy="392438"/>
          </a:xfrm>
          <a:prstGeom prst="triangl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11762" y="893101"/>
            <a:ext cx="11034543" cy="1123169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US"/>
              <a:t>© RRS 2020</a:t>
            </a:r>
          </a:p>
        </p:txBody>
      </p:sp>
    </p:spTree>
    <p:extLst>
      <p:ext uri="{BB962C8B-B14F-4D97-AF65-F5344CB8AC3E}">
        <p14:creationId xmlns:p14="http://schemas.microsoft.com/office/powerpoint/2010/main" val="470127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E3389-B3AD-C14F-89DE-FF8F66FFC7D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340243"/>
            <a:ext cx="12192000" cy="6517758"/>
          </a:xfrm>
          <a:solidFill>
            <a:schemeClr val="bg2"/>
          </a:solidFill>
        </p:spPr>
        <p:txBody>
          <a:bodyPr anchor="t"/>
          <a:lstStyle>
            <a:lvl1pPr marL="0" indent="0" algn="l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3536" y="3907753"/>
            <a:ext cx="8049127" cy="1298714"/>
          </a:xfrm>
          <a:noFill/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633537" y="5206468"/>
            <a:ext cx="8049126" cy="945678"/>
          </a:xfrm>
          <a:noFill/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34024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/>
          <p:cNvSpPr/>
          <p:nvPr userDrawn="1"/>
        </p:nvSpPr>
        <p:spPr>
          <a:xfrm rot="10800000">
            <a:off x="499730" y="340242"/>
            <a:ext cx="648350" cy="392438"/>
          </a:xfrm>
          <a:prstGeom prst="triangl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© RRS 2020</a:t>
            </a:r>
          </a:p>
        </p:txBody>
      </p:sp>
    </p:spTree>
    <p:extLst>
      <p:ext uri="{BB962C8B-B14F-4D97-AF65-F5344CB8AC3E}">
        <p14:creationId xmlns:p14="http://schemas.microsoft.com/office/powerpoint/2010/main" val="1475293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1999" cy="1397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/>
          <p:cNvSpPr/>
          <p:nvPr userDrawn="1"/>
        </p:nvSpPr>
        <p:spPr>
          <a:xfrm rot="5400000">
            <a:off x="-166110" y="401928"/>
            <a:ext cx="864467" cy="523251"/>
          </a:xfrm>
          <a:prstGeom prst="triangl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0"/>
            <a:ext cx="10848474" cy="1397000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E3389-B3AD-C14F-89DE-FF8F66FFC7D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US"/>
              <a:t>© RRS 2020</a:t>
            </a:r>
          </a:p>
        </p:txBody>
      </p:sp>
    </p:spTree>
    <p:extLst>
      <p:ext uri="{BB962C8B-B14F-4D97-AF65-F5344CB8AC3E}">
        <p14:creationId xmlns:p14="http://schemas.microsoft.com/office/powerpoint/2010/main" val="1633265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7831" y="249238"/>
            <a:ext cx="10848474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7831" y="1825625"/>
            <a:ext cx="108484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82663" y="6505184"/>
            <a:ext cx="344904" cy="352816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Tw Cen MT" charset="0"/>
                <a:ea typeface="Tw Cen MT" charset="0"/>
                <a:cs typeface="Tw Cen MT" charset="0"/>
              </a:defRPr>
            </a:lvl1pPr>
          </a:lstStyle>
          <a:p>
            <a:fld id="{807E3389-B3AD-C14F-89DE-FF8F66FFC7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0" y="6618514"/>
            <a:ext cx="896257" cy="2517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/>
              <a:t>© RRS 2020</a:t>
            </a:r>
          </a:p>
        </p:txBody>
      </p:sp>
    </p:spTree>
    <p:extLst>
      <p:ext uri="{BB962C8B-B14F-4D97-AF65-F5344CB8AC3E}">
        <p14:creationId xmlns:p14="http://schemas.microsoft.com/office/powerpoint/2010/main" val="870062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0" r:id="rId3"/>
    <p:sldLayoutId id="2147483651" r:id="rId4"/>
    <p:sldLayoutId id="2147483656" r:id="rId5"/>
    <p:sldLayoutId id="2147483652" r:id="rId6"/>
    <p:sldLayoutId id="2147483655" r:id="rId7"/>
    <p:sldLayoutId id="2147483654" r:id="rId8"/>
    <p:sldLayoutId id="2147483653" r:id="rId9"/>
    <p:sldLayoutId id="2147483658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800" kern="1200" cap="all" baseline="0">
          <a:solidFill>
            <a:schemeClr val="tx1">
              <a:lumMod val="75000"/>
            </a:schemeClr>
          </a:solidFill>
          <a:latin typeface="Tw Cen MT Condensed" charset="0"/>
          <a:ea typeface="Tw Cen MT Condensed" charset="0"/>
          <a:cs typeface="Tw Cen MT Condensed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200" kern="1200">
          <a:solidFill>
            <a:schemeClr val="tx1">
              <a:lumMod val="75000"/>
            </a:schemeClr>
          </a:solidFill>
          <a:latin typeface="Tw Cen MT" charset="0"/>
          <a:ea typeface="Tw Cen MT" charset="0"/>
          <a:cs typeface="Tw Cen M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800" kern="1200">
          <a:solidFill>
            <a:schemeClr val="tx1">
              <a:lumMod val="75000"/>
            </a:schemeClr>
          </a:solidFill>
          <a:latin typeface="Tw Cen MT" charset="0"/>
          <a:ea typeface="Tw Cen MT" charset="0"/>
          <a:cs typeface="Tw Cen M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75000"/>
            </a:schemeClr>
          </a:solidFill>
          <a:latin typeface="Tw Cen MT" charset="0"/>
          <a:ea typeface="Tw Cen MT" charset="0"/>
          <a:cs typeface="Tw Cen M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75000"/>
            </a:schemeClr>
          </a:solidFill>
          <a:latin typeface="Tw Cen MT" charset="0"/>
          <a:ea typeface="Tw Cen MT" charset="0"/>
          <a:cs typeface="Tw Cen M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75000"/>
            </a:schemeClr>
          </a:solidFill>
          <a:latin typeface="Tw Cen MT" charset="0"/>
          <a:ea typeface="Tw Cen MT" charset="0"/>
          <a:cs typeface="Tw Cen M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tif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4" Type="http://schemas.openxmlformats.org/officeDocument/2006/relationships/hyperlink" Target="mailto:CMANSELL@RECYCLE.COM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815" y="3226546"/>
            <a:ext cx="12104370" cy="1948614"/>
          </a:xfrm>
        </p:spPr>
        <p:txBody>
          <a:bodyPr>
            <a:normAutofit/>
          </a:bodyPr>
          <a:lstStyle/>
          <a:p>
            <a:r>
              <a:rPr lang="en-US" dirty="0"/>
              <a:t>Construction &amp; demolition policy</a:t>
            </a:r>
            <a:br>
              <a:rPr lang="en-US" dirty="0"/>
            </a:br>
            <a:r>
              <a:rPr lang="en-US" dirty="0"/>
              <a:t>Frisco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06/25/24</a:t>
            </a:r>
          </a:p>
        </p:txBody>
      </p:sp>
    </p:spTree>
    <p:extLst>
      <p:ext uri="{BB962C8B-B14F-4D97-AF65-F5344CB8AC3E}">
        <p14:creationId xmlns:p14="http://schemas.microsoft.com/office/powerpoint/2010/main" val="332021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2CF4CA1C-C0FD-F41A-BB21-6BBE8FFC1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0"/>
            <a:ext cx="10848474" cy="1397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cap="all" baseline="0"/>
              <a:t>Summary of engagements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D607C-0A44-186D-B1F3-2A85B613F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663" y="6505184"/>
            <a:ext cx="344904" cy="352816"/>
          </a:xfrm>
        </p:spPr>
        <p:txBody>
          <a:bodyPr vert="horz"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07E3389-B3AD-C14F-89DE-FF8F66FFC7D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w Cen MT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w Cen MT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81A3D-2904-76C5-E714-F75C025E23D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618514"/>
            <a:ext cx="896257" cy="25179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4C5053">
                    <a:tint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© RRS 2020</a:t>
            </a:r>
          </a:p>
        </p:txBody>
      </p:sp>
      <p:graphicFrame>
        <p:nvGraphicFramePr>
          <p:cNvPr id="15" name="Content Placeholder 4">
            <a:extLst>
              <a:ext uri="{FF2B5EF4-FFF2-40B4-BE49-F238E27FC236}">
                <a16:creationId xmlns:a16="http://schemas.microsoft.com/office/drawing/2014/main" id="{56CBEBBD-FF00-283E-8F31-4DCD45FDFA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4897476"/>
              </p:ext>
            </p:extLst>
          </p:nvPr>
        </p:nvGraphicFramePr>
        <p:xfrm>
          <a:off x="685799" y="1591533"/>
          <a:ext cx="10848474" cy="4804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88932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2CF4CA1C-C0FD-F41A-BB21-6BBE8FFC1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0"/>
            <a:ext cx="10848474" cy="1397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cap="all" baseline="0" dirty="0"/>
              <a:t>Zero Waste Task Force Participants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D607C-0A44-186D-B1F3-2A85B613F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663" y="6505184"/>
            <a:ext cx="344904" cy="352816"/>
          </a:xfrm>
        </p:spPr>
        <p:txBody>
          <a:bodyPr vert="horz" lIns="0" tIns="0" rIns="0" bIns="0" rtlCol="0"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07E3389-B3AD-C14F-89DE-FF8F66FFC7DE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81A3D-2904-76C5-E714-F75C025E23D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618514"/>
            <a:ext cx="896257" cy="25179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© RRS 2020</a:t>
            </a:r>
          </a:p>
        </p:txBody>
      </p:sp>
      <p:graphicFrame>
        <p:nvGraphicFramePr>
          <p:cNvPr id="15" name="Content Placeholder 4">
            <a:extLst>
              <a:ext uri="{FF2B5EF4-FFF2-40B4-BE49-F238E27FC236}">
                <a16:creationId xmlns:a16="http://schemas.microsoft.com/office/drawing/2014/main" id="{56CBEBBD-FF00-283E-8F31-4DCD45FDFA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8349726"/>
              </p:ext>
            </p:extLst>
          </p:nvPr>
        </p:nvGraphicFramePr>
        <p:xfrm>
          <a:off x="268704" y="1397000"/>
          <a:ext cx="11758863" cy="5108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35387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Worker measuring wood">
            <a:extLst>
              <a:ext uri="{FF2B5EF4-FFF2-40B4-BE49-F238E27FC236}">
                <a16:creationId xmlns:a16="http://schemas.microsoft.com/office/drawing/2014/main" id="{AC2969C0-19F1-A936-F512-8FF3C4B1FA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12357065" cy="9705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BE5AE-0890-4500-AEB4-BF867380F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E3389-B3AD-C14F-89DE-FF8F66FFC7D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w Cen MT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w Cen MT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83CB8-A23B-4B9E-8F83-FA416DDDB47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4C5053">
                    <a:tint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© RRS 2020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30FB64-DFB4-45E1-9757-6902FF58E0EE}"/>
              </a:ext>
            </a:extLst>
          </p:cNvPr>
          <p:cNvSpPr/>
          <p:nvPr/>
        </p:nvSpPr>
        <p:spPr>
          <a:xfrm>
            <a:off x="-1" y="2223238"/>
            <a:ext cx="12357063" cy="1382074"/>
          </a:xfrm>
          <a:prstGeom prst="rect">
            <a:avLst/>
          </a:prstGeom>
          <a:solidFill>
            <a:srgbClr val="96D8DF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C5053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8FC4B2-8733-49E1-B9A1-AC454222602A}"/>
              </a:ext>
            </a:extLst>
          </p:cNvPr>
          <p:cNvSpPr txBox="1"/>
          <p:nvPr/>
        </p:nvSpPr>
        <p:spPr>
          <a:xfrm>
            <a:off x="0" y="2367171"/>
            <a:ext cx="123570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4C5053">
                    <a:lumMod val="5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C&amp;D Waste </a:t>
            </a:r>
            <a:r>
              <a:rPr lang="en-US" sz="6600" dirty="0">
                <a:solidFill>
                  <a:srgbClr val="4C5053">
                    <a:lumMod val="50000"/>
                  </a:srgbClr>
                </a:solidFill>
                <a:latin typeface="Tw Cen MT" panose="020B0602020104020603"/>
              </a:rPr>
              <a:t>Diversion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4C5053">
                    <a:lumMod val="5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Pilot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0F6D9E-D3D9-635F-A310-08143AFA2911}"/>
              </a:ext>
            </a:extLst>
          </p:cNvPr>
          <p:cNvSpPr/>
          <p:nvPr/>
        </p:nvSpPr>
        <p:spPr>
          <a:xfrm>
            <a:off x="-3" y="5236439"/>
            <a:ext cx="12357065" cy="1251930"/>
          </a:xfrm>
          <a:prstGeom prst="rect">
            <a:avLst/>
          </a:prstGeom>
          <a:solidFill>
            <a:srgbClr val="96D8DF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C5053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499292-8A1F-34D2-204C-EC5B9F02BE97}"/>
              </a:ext>
            </a:extLst>
          </p:cNvPr>
          <p:cNvSpPr txBox="1"/>
          <p:nvPr/>
        </p:nvSpPr>
        <p:spPr>
          <a:xfrm>
            <a:off x="-6" y="5236439"/>
            <a:ext cx="123570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4C5053">
                    <a:lumMod val="5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VERT Sites, LLC</a:t>
            </a:r>
          </a:p>
        </p:txBody>
      </p:sp>
    </p:spTree>
    <p:extLst>
      <p:ext uri="{BB962C8B-B14F-4D97-AF65-F5344CB8AC3E}">
        <p14:creationId xmlns:p14="http://schemas.microsoft.com/office/powerpoint/2010/main" val="4043988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86E2EA5-8B47-0104-EF40-50EAF0B051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17"/>
          <a:stretch/>
        </p:blipFill>
        <p:spPr>
          <a:xfrm>
            <a:off x="0" y="1977856"/>
            <a:ext cx="3567297" cy="48924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F57742-4B1B-5E60-4ACF-81AD4A8AB1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6" r="12167" b="1"/>
          <a:stretch/>
        </p:blipFill>
        <p:spPr>
          <a:xfrm>
            <a:off x="1937163" y="1977856"/>
            <a:ext cx="2489776" cy="4892453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BAB5B463-0020-0A7B-8994-48935A8AE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204" y="0"/>
            <a:ext cx="6557274" cy="1595604"/>
          </a:xfrm>
        </p:spPr>
        <p:txBody>
          <a:bodyPr anchor="ctr">
            <a:normAutofit/>
          </a:bodyPr>
          <a:lstStyle/>
          <a:p>
            <a:r>
              <a:rPr lang="en-US" dirty="0"/>
              <a:t>PILOT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D04D90-9205-4275-B0EC-997865E391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82663" y="6505184"/>
            <a:ext cx="344904" cy="352816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07E3389-B3AD-C14F-89DE-FF8F66FFC7DE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A71C1E-A445-7AB6-D12A-9CA9CFA7D92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608204" y="1371601"/>
            <a:ext cx="7419364" cy="5486400"/>
          </a:xfrm>
        </p:spPr>
        <p:txBody>
          <a:bodyPr>
            <a:normAutofit fontScale="92500" lnSpcReduction="20000"/>
          </a:bodyPr>
          <a:lstStyle/>
          <a:p>
            <a:r>
              <a:rPr kumimoji="0" lang="en-US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Goal: Assess materials management and waste diversion challenges and opportunities at local C&amp;D project sites.</a:t>
            </a:r>
          </a:p>
          <a:p>
            <a:endParaRPr kumimoji="0" lang="en-US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r>
              <a:rPr lang="en-US" dirty="0"/>
              <a:t>Contractors: Deneuve, Summit Homes Construction, Ashley Enterprises, Mathison Custom Builders</a:t>
            </a:r>
          </a:p>
          <a:p>
            <a:pPr lvl="1"/>
            <a:r>
              <a:rPr lang="en-US" i="1" dirty="0"/>
              <a:t>Including Vista Verde II</a:t>
            </a:r>
          </a:p>
          <a:p>
            <a:endParaRPr lang="en-US" dirty="0"/>
          </a:p>
          <a:p>
            <a:r>
              <a:rPr lang="en-US" dirty="0"/>
              <a:t>Multi-Family and Single-Family Residential Projects</a:t>
            </a:r>
          </a:p>
          <a:p>
            <a:endParaRPr lang="en-US" dirty="0"/>
          </a:p>
          <a:p>
            <a:r>
              <a:rPr kumimoji="0" lang="en-US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May – December 2023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BE4566-B380-46A4-973D-346A1D77E69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618514"/>
            <a:ext cx="896257" cy="251795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© RRS 2020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302EFD-C941-621A-2990-19C43791D7D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426939" cy="21366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68FA510-7D6B-B610-192F-F95C3F19DDAF}"/>
              </a:ext>
            </a:extLst>
          </p:cNvPr>
          <p:cNvSpPr txBox="1"/>
          <p:nvPr/>
        </p:nvSpPr>
        <p:spPr>
          <a:xfrm>
            <a:off x="509337" y="6290112"/>
            <a:ext cx="3234788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i="1" dirty="0"/>
              <a:t>Pilot conducted by VERT Sites, LLC</a:t>
            </a:r>
          </a:p>
        </p:txBody>
      </p:sp>
    </p:spTree>
    <p:extLst>
      <p:ext uri="{BB962C8B-B14F-4D97-AF65-F5344CB8AC3E}">
        <p14:creationId xmlns:p14="http://schemas.microsoft.com/office/powerpoint/2010/main" val="2507448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BAB5B463-0020-0A7B-8994-48935A8AE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0"/>
            <a:ext cx="10848474" cy="1397000"/>
          </a:xfrm>
        </p:spPr>
        <p:txBody>
          <a:bodyPr anchor="ctr">
            <a:normAutofit/>
          </a:bodyPr>
          <a:lstStyle/>
          <a:p>
            <a:r>
              <a:rPr lang="en-US" dirty="0"/>
              <a:t>Pilot Results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D04D90-9205-4275-B0EC-997865E3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663" y="6505184"/>
            <a:ext cx="344904" cy="352816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07E3389-B3AD-C14F-89DE-FF8F66FFC7DE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BE4566-B380-46A4-973D-346A1D77E69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618514"/>
            <a:ext cx="896257" cy="251795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© RRS 2020</a:t>
            </a:r>
          </a:p>
        </p:txBody>
      </p:sp>
      <p:graphicFrame>
        <p:nvGraphicFramePr>
          <p:cNvPr id="16" name="Content Placeholder 4">
            <a:extLst>
              <a:ext uri="{FF2B5EF4-FFF2-40B4-BE49-F238E27FC236}">
                <a16:creationId xmlns:a16="http://schemas.microsoft.com/office/drawing/2014/main" id="{638D9960-3217-393B-78D8-403D19AF6A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5212176"/>
              </p:ext>
            </p:extLst>
          </p:nvPr>
        </p:nvGraphicFramePr>
        <p:xfrm>
          <a:off x="685799" y="1825625"/>
          <a:ext cx="1084847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95729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BAB5B463-0020-0A7B-8994-48935A8AE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0"/>
            <a:ext cx="10848474" cy="1397000"/>
          </a:xfrm>
        </p:spPr>
        <p:txBody>
          <a:bodyPr anchor="ctr">
            <a:normAutofit/>
          </a:bodyPr>
          <a:lstStyle/>
          <a:p>
            <a:r>
              <a:rPr lang="en-US" dirty="0"/>
              <a:t>Pilot Recommendations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D04D90-9205-4275-B0EC-997865E3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663" y="6505184"/>
            <a:ext cx="344904" cy="352816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07E3389-B3AD-C14F-89DE-FF8F66FFC7DE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BE4566-B380-46A4-973D-346A1D77E69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618514"/>
            <a:ext cx="896257" cy="251795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© RRS 2020</a:t>
            </a:r>
          </a:p>
        </p:txBody>
      </p:sp>
      <p:graphicFrame>
        <p:nvGraphicFramePr>
          <p:cNvPr id="16" name="Content Placeholder 4">
            <a:extLst>
              <a:ext uri="{FF2B5EF4-FFF2-40B4-BE49-F238E27FC236}">
                <a16:creationId xmlns:a16="http://schemas.microsoft.com/office/drawing/2014/main" id="{638D9960-3217-393B-78D8-403D19AF6A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9611468"/>
              </p:ext>
            </p:extLst>
          </p:nvPr>
        </p:nvGraphicFramePr>
        <p:xfrm>
          <a:off x="685799" y="1825625"/>
          <a:ext cx="1084847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39189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30FDE-1554-4407-93C8-8FC1DAB9F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 waste Task force meetings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0FB96D-8C46-4295-8A58-0125B0E65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E3389-B3AD-C14F-89DE-FF8F66FFC7D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w Cen MT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w Cen MT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3BEA4A-29C7-4557-9C32-04E8CC7CBC1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4C5053">
                    <a:tint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© RRS 2020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1896727-C965-4983-AEE7-D517A4CECF45}"/>
              </a:ext>
            </a:extLst>
          </p:cNvPr>
          <p:cNvGraphicFramePr/>
          <p:nvPr/>
        </p:nvGraphicFramePr>
        <p:xfrm>
          <a:off x="75501" y="1761688"/>
          <a:ext cx="11952065" cy="3934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732F714-FA64-4A6E-91EC-951B37B7ABAD}"/>
              </a:ext>
            </a:extLst>
          </p:cNvPr>
          <p:cNvSpPr txBox="1"/>
          <p:nvPr/>
        </p:nvSpPr>
        <p:spPr>
          <a:xfrm>
            <a:off x="985421" y="5696125"/>
            <a:ext cx="10298097" cy="523220"/>
          </a:xfrm>
          <a:prstGeom prst="rect">
            <a:avLst/>
          </a:prstGeom>
          <a:solidFill>
            <a:srgbClr val="CBD2D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C5053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RRS also gathered input from building professionals in March 2024.</a:t>
            </a:r>
          </a:p>
        </p:txBody>
      </p:sp>
    </p:spTree>
    <p:extLst>
      <p:ext uri="{BB962C8B-B14F-4D97-AF65-F5344CB8AC3E}">
        <p14:creationId xmlns:p14="http://schemas.microsoft.com/office/powerpoint/2010/main" val="2335268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863BC7A-69DB-E8E5-F041-C90EE2AA3C78}"/>
              </a:ext>
            </a:extLst>
          </p:cNvPr>
          <p:cNvSpPr/>
          <p:nvPr/>
        </p:nvSpPr>
        <p:spPr>
          <a:xfrm>
            <a:off x="0" y="1367497"/>
            <a:ext cx="12192000" cy="5490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C5053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382BF3-DAF3-4F10-EA9F-33B7AD963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0"/>
            <a:ext cx="10848474" cy="1397000"/>
          </a:xfrm>
        </p:spPr>
        <p:txBody>
          <a:bodyPr anchor="ctr">
            <a:normAutofit/>
          </a:bodyPr>
          <a:lstStyle/>
          <a:p>
            <a:r>
              <a:rPr lang="en-US">
                <a:latin typeface="Tw Cen MT Condensed"/>
              </a:rPr>
              <a:t>Policy options considered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01FCA-9DF5-8412-1E73-26FADF0C0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663" y="6505184"/>
            <a:ext cx="344904" cy="352816"/>
          </a:xfr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07E3389-B3AD-C14F-89DE-FF8F66FFC7D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w Cen MT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w Cen MT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D7F31-EC40-33C4-2FC2-23C55D2105A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618514"/>
            <a:ext cx="896257" cy="251795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4C5053">
                    <a:tint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© RRS 2020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D7C5388B-9FAB-0A9C-69EA-10EEE7A6456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5799" y="1825625"/>
          <a:ext cx="1084847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9557EED-3012-4B05-5729-232199105C6A}"/>
              </a:ext>
            </a:extLst>
          </p:cNvPr>
          <p:cNvGraphicFramePr/>
          <p:nvPr/>
        </p:nvGraphicFramePr>
        <p:xfrm>
          <a:off x="0" y="1243734"/>
          <a:ext cx="12192000" cy="5515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854748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orker holding safety helmet">
            <a:extLst>
              <a:ext uri="{FF2B5EF4-FFF2-40B4-BE49-F238E27FC236}">
                <a16:creationId xmlns:a16="http://schemas.microsoft.com/office/drawing/2014/main" id="{BDC0984C-5F4D-C1A1-9882-87B66D98A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-1431111"/>
            <a:ext cx="12453650" cy="830040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BE5AE-0890-4500-AEB4-BF867380F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E3389-B3AD-C14F-89DE-FF8F66FFC7D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w Cen MT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w Cen MT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83CB8-A23B-4B9E-8F83-FA416DDDB47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4C5053">
                    <a:tint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© RRS 2020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30FB64-DFB4-45E1-9757-6902FF58E0EE}"/>
              </a:ext>
            </a:extLst>
          </p:cNvPr>
          <p:cNvSpPr/>
          <p:nvPr/>
        </p:nvSpPr>
        <p:spPr>
          <a:xfrm>
            <a:off x="0" y="4873433"/>
            <a:ext cx="7129296" cy="1546578"/>
          </a:xfrm>
          <a:prstGeom prst="rect">
            <a:avLst/>
          </a:prstGeom>
          <a:solidFill>
            <a:srgbClr val="96D8DF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C5053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8FC4B2-8733-49E1-B9A1-AC454222602A}"/>
              </a:ext>
            </a:extLst>
          </p:cNvPr>
          <p:cNvSpPr txBox="1"/>
          <p:nvPr/>
        </p:nvSpPr>
        <p:spPr>
          <a:xfrm>
            <a:off x="0" y="5092724"/>
            <a:ext cx="86162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>
                <a:solidFill>
                  <a:srgbClr val="4C5053">
                    <a:lumMod val="50000"/>
                  </a:srgbClr>
                </a:solidFill>
                <a:latin typeface="Tw Cen MT" panose="020B0602020104020603"/>
              </a:rPr>
              <a:t>BUILDERS SURVEY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4C5053">
                  <a:lumMod val="50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362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2BCEFDA-87D8-0CC3-BB85-DED558606B8F}"/>
              </a:ext>
            </a:extLst>
          </p:cNvPr>
          <p:cNvGraphicFramePr>
            <a:graphicFrameLocks/>
          </p:cNvGraphicFramePr>
          <p:nvPr/>
        </p:nvGraphicFramePr>
        <p:xfrm>
          <a:off x="621969" y="1825625"/>
          <a:ext cx="5386388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392BEAA-F680-08E8-7EE3-7A0F4156EB3D}"/>
              </a:ext>
            </a:extLst>
          </p:cNvPr>
          <p:cNvGraphicFramePr>
            <a:graphicFrameLocks/>
          </p:cNvGraphicFramePr>
          <p:nvPr/>
        </p:nvGraphicFramePr>
        <p:xfrm>
          <a:off x="6145213" y="1825625"/>
          <a:ext cx="5386388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D607C-0A44-186D-B1F3-2A85B613F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663" y="6505184"/>
            <a:ext cx="344904" cy="3528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07E3389-B3AD-C14F-89DE-FF8F66FFC7DE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81A3D-2904-76C5-E714-F75C025E23D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618514"/>
            <a:ext cx="896257" cy="251795"/>
          </a:xfrm>
        </p:spPr>
        <p:txBody>
          <a:bodyPr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/>
              <a:t>© RRS 2020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6EC1CE2-68E9-5B2E-27AE-BF6DD6410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0"/>
            <a:ext cx="10848474" cy="1397000"/>
          </a:xfrm>
        </p:spPr>
        <p:txBody>
          <a:bodyPr anchor="ctr">
            <a:normAutofit/>
          </a:bodyPr>
          <a:lstStyle/>
          <a:p>
            <a:r>
              <a:rPr lang="en-US"/>
              <a:t>Respondents (71)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C2596C6-D820-8799-2770-B45A32705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848" y="1456366"/>
            <a:ext cx="5468059" cy="4173058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kern="10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Types of Projects</a:t>
            </a:r>
          </a:p>
          <a:p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B794CA2-0AF5-1A1F-916A-AE0D084A9F93}"/>
              </a:ext>
            </a:extLst>
          </p:cNvPr>
          <p:cNvSpPr txBox="1">
            <a:spLocks/>
          </p:cNvSpPr>
          <p:nvPr/>
        </p:nvSpPr>
        <p:spPr>
          <a:xfrm>
            <a:off x="6125786" y="1452440"/>
            <a:ext cx="5405815" cy="45430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Tw Cen MT" charset="0"/>
                <a:ea typeface="Tw Cen MT" charset="0"/>
                <a:cs typeface="Tw Cen M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Tw Cen MT" charset="0"/>
                <a:ea typeface="Tw Cen MT" charset="0"/>
                <a:cs typeface="Tw Cen M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Tw Cen MT" charset="0"/>
                <a:ea typeface="Tw Cen MT" charset="0"/>
                <a:cs typeface="Tw Cen M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Tw Cen MT" charset="0"/>
                <a:ea typeface="Tw Cen MT" charset="0"/>
                <a:cs typeface="Tw Cen M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Tw Cen MT" charset="0"/>
                <a:ea typeface="Tw Cen MT" charset="0"/>
                <a:cs typeface="Tw Cen M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kern="10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Number of Projects (annually)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00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7088" y="0"/>
            <a:ext cx="9171626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" y="0"/>
            <a:ext cx="4020283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w Cen MT Condensed" charset="0"/>
              <a:ea typeface="Tw Cen MT Condensed" charset="0"/>
              <a:cs typeface="Tw Cen MT Condensed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418" y="1030097"/>
            <a:ext cx="2678320" cy="23665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91274" y="1130844"/>
            <a:ext cx="2249208" cy="2562004"/>
          </a:xfrm>
          <a:prstGeom prst="rect">
            <a:avLst/>
          </a:prstGeom>
          <a:solidFill>
            <a:schemeClr val="tx1">
              <a:alpha val="3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648077" y="1130844"/>
            <a:ext cx="2249208" cy="2562004"/>
          </a:xfrm>
          <a:prstGeom prst="rect">
            <a:avLst/>
          </a:prstGeom>
          <a:solidFill>
            <a:schemeClr val="tx1">
              <a:alpha val="3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52320" y="1130844"/>
            <a:ext cx="2249208" cy="2562004"/>
          </a:xfrm>
          <a:prstGeom prst="rect">
            <a:avLst/>
          </a:prstGeom>
          <a:solidFill>
            <a:schemeClr val="tx1">
              <a:alpha val="3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2691" y="3928189"/>
            <a:ext cx="3152080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w Cen MT" charset="0"/>
                <a:ea typeface="Tw Cen MT" charset="0"/>
                <a:cs typeface="Tw Cen MT" charset="0"/>
              </a:rPr>
              <a:t>Managing change 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w Cen MT" charset="0"/>
                <a:ea typeface="Tw Cen MT" charset="0"/>
                <a:cs typeface="Tw Cen MT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w Cen MT" charset="0"/>
                <a:ea typeface="Tw Cen MT" charset="0"/>
                <a:cs typeface="Tw Cen MT" charset="0"/>
              </a:rPr>
              <a:t>in a resource-constrained world.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545390" y="3779580"/>
            <a:ext cx="2844113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452318" y="3837423"/>
            <a:ext cx="2255376" cy="1134128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w Cen MT Condensed" charset="0"/>
                <a:ea typeface="Tw Cen MT Condensed" charset="0"/>
                <a:cs typeface="Tw Cen MT Condensed" charset="0"/>
              </a:rPr>
              <a:t>ORGANICS MANAGEMENT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06505" y="3837423"/>
            <a:ext cx="2255376" cy="1134128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w Cen MT Condensed" charset="0"/>
                <a:ea typeface="Tw Cen MT Condensed" charset="0"/>
                <a:cs typeface="Tw Cen MT Condensed" charset="0"/>
              </a:rPr>
              <a:t>WASTE 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w Cen MT Condensed" charset="0"/>
                <a:ea typeface="Tw Cen MT Condensed" charset="0"/>
                <a:cs typeface="Tw Cen MT Condensed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w Cen MT Condensed" charset="0"/>
                <a:ea typeface="Tw Cen MT Condensed" charset="0"/>
                <a:cs typeface="Tw Cen MT Condensed" charset="0"/>
              </a:rPr>
              <a:t>RECOVERY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51999" y="3837423"/>
            <a:ext cx="2255376" cy="1134128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w Cen MT Condensed" charset="0"/>
                <a:ea typeface="Tw Cen MT Condensed" charset="0"/>
                <a:cs typeface="Tw Cen MT Condensed" charset="0"/>
              </a:rPr>
              <a:t>GLOBAL CORPORATE SUSTAINABILITY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1222" y="1545004"/>
            <a:ext cx="1877568" cy="18775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0442" y="1494671"/>
            <a:ext cx="1877568" cy="18775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0814" y="1545004"/>
            <a:ext cx="1877568" cy="187756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847513" y="6505575"/>
            <a:ext cx="344487" cy="3524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E3389-B3AD-C14F-89DE-FF8F66FFC7D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w Cen MT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w Cen MT" charset="0"/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4C5053">
                    <a:tint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© RRS 2022</a:t>
            </a:r>
          </a:p>
        </p:txBody>
      </p:sp>
      <p:sp>
        <p:nvSpPr>
          <p:cNvPr id="25" name="Triangle 24"/>
          <p:cNvSpPr/>
          <p:nvPr/>
        </p:nvSpPr>
        <p:spPr>
          <a:xfrm rot="10800000">
            <a:off x="499730" y="0"/>
            <a:ext cx="648350" cy="392438"/>
          </a:xfrm>
          <a:prstGeom prst="triangl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1982" y="5401009"/>
            <a:ext cx="3439613" cy="60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50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3FFB187-CE55-0393-499D-B9F2D8602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0"/>
            <a:ext cx="10848474" cy="1397000"/>
          </a:xfrm>
        </p:spPr>
        <p:txBody>
          <a:bodyPr anchor="ctr">
            <a:normAutofit/>
          </a:bodyPr>
          <a:lstStyle/>
          <a:p>
            <a:r>
              <a:rPr lang="en-US" dirty="0"/>
              <a:t>Builders key findings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D607C-0A44-186D-B1F3-2A85B613F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663" y="6505184"/>
            <a:ext cx="344904" cy="352816"/>
          </a:xfr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07E3389-B3AD-C14F-89DE-FF8F66FFC7D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w Cen MT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w Cen MT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81A3D-2904-76C5-E714-F75C025E23D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618514"/>
            <a:ext cx="896257" cy="251795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4C5053">
                    <a:tint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© RRS 2020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3DC4B680-F5F7-686C-FA2E-973B5852CCF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5799" y="1825625"/>
          <a:ext cx="652389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EA75ABE9-14D8-27E7-359E-D2C19468DA5F}"/>
              </a:ext>
            </a:extLst>
          </p:cNvPr>
          <p:cNvSpPr/>
          <p:nvPr/>
        </p:nvSpPr>
        <p:spPr>
          <a:xfrm>
            <a:off x="7820708" y="4001294"/>
            <a:ext cx="3423139" cy="2018324"/>
          </a:xfrm>
          <a:prstGeom prst="wedgeRoundRectCallou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rgbClr val="4C5053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“There are no options to recycle most materials, we cannot recycle drywall, insulation, shingles or wood. We only recycle concrete and metal.”</a:t>
            </a: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9BD526DE-35E2-FEEF-A008-9B19B3F57370}"/>
              </a:ext>
            </a:extLst>
          </p:cNvPr>
          <p:cNvSpPr/>
          <p:nvPr/>
        </p:nvSpPr>
        <p:spPr>
          <a:xfrm>
            <a:off x="7558356" y="1397000"/>
            <a:ext cx="3947844" cy="2160037"/>
          </a:xfrm>
          <a:prstGeom prst="wedgeEllipseCallou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4C5053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“Any of these could work if the correct parameters were implemented along with them.  The key is allowing flexibility as each project is unique and different.”</a:t>
            </a:r>
          </a:p>
        </p:txBody>
      </p:sp>
    </p:spTree>
    <p:extLst>
      <p:ext uri="{BB962C8B-B14F-4D97-AF65-F5344CB8AC3E}">
        <p14:creationId xmlns:p14="http://schemas.microsoft.com/office/powerpoint/2010/main" val="9198682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D607C-0A44-186D-B1F3-2A85B613F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663" y="6505184"/>
            <a:ext cx="344904" cy="352816"/>
          </a:xfrm>
        </p:spPr>
        <p:txBody>
          <a:bodyPr vert="horz"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07E3389-B3AD-C14F-89DE-FF8F66FFC7D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w Cen MT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w Cen MT" charset="0"/>
            </a:endParaRPr>
          </a:p>
        </p:txBody>
      </p:sp>
      <p:pic>
        <p:nvPicPr>
          <p:cNvPr id="8" name="Graphic 7" descr="Megaphone with solid fill">
            <a:extLst>
              <a:ext uri="{FF2B5EF4-FFF2-40B4-BE49-F238E27FC236}">
                <a16:creationId xmlns:a16="http://schemas.microsoft.com/office/drawing/2014/main" id="{ACC32561-571E-1719-A095-FF8DDF7DE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29617">
            <a:off x="-65436" y="440939"/>
            <a:ext cx="5538044" cy="553804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BFE0E6B-9B58-D477-3853-E09FF431261C}"/>
              </a:ext>
            </a:extLst>
          </p:cNvPr>
          <p:cNvSpPr txBox="1">
            <a:spLocks/>
          </p:cNvSpPr>
          <p:nvPr/>
        </p:nvSpPr>
        <p:spPr>
          <a:xfrm>
            <a:off x="5205153" y="626643"/>
            <a:ext cx="6649962" cy="560471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600" kern="1200">
                <a:solidFill>
                  <a:schemeClr val="tx1">
                    <a:lumMod val="75000"/>
                  </a:schemeClr>
                </a:solidFill>
                <a:latin typeface="Tw Cen MT" charset="0"/>
                <a:ea typeface="Tw Cen MT" charset="0"/>
                <a:cs typeface="Tw Cen M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</a:schemeClr>
                </a:solidFill>
                <a:latin typeface="Tw Cen MT" charset="0"/>
                <a:ea typeface="Tw Cen MT" charset="0"/>
                <a:cs typeface="Tw Cen M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kern="1200">
                <a:solidFill>
                  <a:schemeClr val="tx1">
                    <a:lumMod val="75000"/>
                  </a:schemeClr>
                </a:solidFill>
                <a:latin typeface="Tw Cen MT" charset="0"/>
                <a:ea typeface="Tw Cen MT" charset="0"/>
                <a:cs typeface="Tw Cen M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</a:schemeClr>
                </a:solidFill>
                <a:latin typeface="Tw Cen MT" charset="0"/>
                <a:ea typeface="Tw Cen MT" charset="0"/>
                <a:cs typeface="Tw Cen M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</a:schemeClr>
                </a:solidFill>
                <a:latin typeface="Tw Cen MT" charset="0"/>
                <a:ea typeface="Tw Cen MT" charset="0"/>
                <a:cs typeface="Tw Cen M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C5053"/>
              </a:solidFill>
              <a:effectLst/>
              <a:uLnTx/>
              <a:uFillTx/>
              <a:latin typeface="Tw Cen MT" charset="0"/>
              <a:ea typeface="Tw Cen MT" charset="0"/>
              <a:cs typeface="Tw Cen MT" charset="0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C5053"/>
              </a:solidFill>
              <a:effectLst/>
              <a:uLnTx/>
              <a:uFillTx/>
              <a:latin typeface="Tw Cen MT" charset="0"/>
              <a:ea typeface="Tw Cen MT" charset="0"/>
              <a:cs typeface="Tw Cen MT" charset="0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C5053"/>
                </a:solidFill>
                <a:effectLst/>
                <a:uLnTx/>
                <a:uFillTx/>
                <a:latin typeface="Tw Cen MT" charset="0"/>
                <a:ea typeface="Tw Cen MT" charset="0"/>
                <a:cs typeface="Tw Cen MT" charset="0"/>
              </a:rPr>
              <a:t>More than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C5053"/>
                </a:solidFill>
                <a:effectLst/>
                <a:uLnTx/>
                <a:uFillTx/>
                <a:latin typeface="Tw Cen MT" charset="0"/>
                <a:ea typeface="Tw Cen MT" charset="0"/>
                <a:cs typeface="Tw Cen MT" charset="0"/>
              </a:rPr>
              <a:t>80%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C5053"/>
                </a:solidFill>
                <a:effectLst/>
                <a:uLnTx/>
                <a:uFillTx/>
                <a:latin typeface="Tw Cen MT" charset="0"/>
                <a:ea typeface="Tw Cen MT" charset="0"/>
                <a:cs typeface="Tw Cen MT" charset="0"/>
              </a:rPr>
              <a:t>of respondents agree Increasing recycling and recovery of C&amp;D materials is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C5053"/>
                </a:solidFill>
                <a:effectLst/>
                <a:uLnTx/>
                <a:uFillTx/>
                <a:latin typeface="Tw Cen MT" charset="0"/>
                <a:ea typeface="Tw Cen MT" charset="0"/>
                <a:cs typeface="Tw Cen MT" charset="0"/>
              </a:rPr>
              <a:t>important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C5053"/>
                </a:solidFill>
                <a:effectLst/>
                <a:uLnTx/>
                <a:uFillTx/>
                <a:latin typeface="Tw Cen MT" charset="0"/>
                <a:ea typeface="Tw Cen MT" charset="0"/>
                <a:cs typeface="Tw Cen MT" charset="0"/>
              </a:rPr>
              <a:t> for Summit County’s environment, residents, and businesses.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C5053"/>
              </a:solidFill>
              <a:effectLst/>
              <a:uLnTx/>
              <a:uFillTx/>
              <a:latin typeface="Tw Cen MT" charset="0"/>
              <a:ea typeface="Tw Cen MT" charset="0"/>
              <a:cs typeface="Tw Cen MT" charset="0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C5053"/>
                </a:solidFill>
                <a:effectLst/>
                <a:uLnTx/>
                <a:uFillTx/>
                <a:latin typeface="Tw Cen MT" charset="0"/>
                <a:ea typeface="Tw Cen MT" charset="0"/>
                <a:cs typeface="Tw Cen MT" charset="0"/>
              </a:rPr>
              <a:t>A policy should be phased in, consistent, and consider project sizes/types. 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C5053"/>
              </a:solidFill>
              <a:effectLst/>
              <a:uLnTx/>
              <a:uFillTx/>
              <a:latin typeface="Tw Cen MT" charset="0"/>
              <a:ea typeface="Tw Cen MT" charset="0"/>
              <a:cs typeface="Tw Cen MT" charset="0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C5053"/>
                </a:solidFill>
                <a:effectLst/>
                <a:uLnTx/>
                <a:uFillTx/>
                <a:latin typeface="Tw Cen MT" charset="0"/>
                <a:ea typeface="Tw Cen MT" charset="0"/>
                <a:cs typeface="Tw Cen MT" charset="0"/>
              </a:rPr>
              <a:t>Builders generally support their application to demo, remodel, and new construction.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3200" dirty="0">
              <a:solidFill>
                <a:srgbClr val="4C5053"/>
              </a:solidFill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C5053"/>
                </a:solidFill>
                <a:effectLst/>
                <a:uLnTx/>
                <a:uFillTx/>
                <a:latin typeface="Tw Cen MT" charset="0"/>
                <a:ea typeface="Tw Cen MT" charset="0"/>
                <a:cs typeface="Tw Cen MT" charset="0"/>
              </a:rPr>
              <a:t>73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C5053"/>
                </a:solidFill>
                <a:effectLst/>
                <a:uLnTx/>
                <a:uFillTx/>
                <a:latin typeface="Tw Cen MT" charset="0"/>
                <a:ea typeface="Tw Cen MT" charset="0"/>
                <a:cs typeface="Tw Cen MT" charset="0"/>
              </a:rPr>
              <a:t>% Either support or would consider a deposit with more information.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000" b="0" i="0" u="none" strike="noStrike" kern="1200" cap="all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w Cen MT" panose="020B0602020104020603"/>
              <a:ea typeface="Tw Cen MT Condensed" charset="0"/>
              <a:cs typeface="Tw Cen MT Condensed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81A3D-2904-76C5-E714-F75C025E23D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0" y="6618514"/>
            <a:ext cx="896257" cy="25179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4C5053">
                    <a:tint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© RRS 2020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F3A881-BA6E-CB7F-0B70-7C2F306293FE}"/>
              </a:ext>
            </a:extLst>
          </p:cNvPr>
          <p:cNvSpPr txBox="1"/>
          <p:nvPr/>
        </p:nvSpPr>
        <p:spPr>
          <a:xfrm rot="19373388">
            <a:off x="704318" y="1990377"/>
            <a:ext cx="298524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4C5053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Survey Says….</a:t>
            </a:r>
          </a:p>
        </p:txBody>
      </p:sp>
    </p:spTree>
    <p:extLst>
      <p:ext uri="{BB962C8B-B14F-4D97-AF65-F5344CB8AC3E}">
        <p14:creationId xmlns:p14="http://schemas.microsoft.com/office/powerpoint/2010/main" val="64721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D607C-0A44-186D-B1F3-2A85B613F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663" y="6505184"/>
            <a:ext cx="344904" cy="352816"/>
          </a:xfr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07E3389-B3AD-C14F-89DE-FF8F66FFC7D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w Cen MT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w Cen MT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81A3D-2904-76C5-E714-F75C025E23D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618514"/>
            <a:ext cx="896257" cy="251795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4C5053">
                    <a:tint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© RRS 2020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385CD2F-966F-F18A-EA55-3572CB9A42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8142150"/>
              </p:ext>
            </p:extLst>
          </p:nvPr>
        </p:nvGraphicFramePr>
        <p:xfrm>
          <a:off x="361630" y="879232"/>
          <a:ext cx="11321033" cy="5978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128D76C-7EAD-37C7-A0CD-1D587F70137E}"/>
              </a:ext>
            </a:extLst>
          </p:cNvPr>
          <p:cNvSpPr txBox="1"/>
          <p:nvPr/>
        </p:nvSpPr>
        <p:spPr>
          <a:xfrm>
            <a:off x="2856079" y="509900"/>
            <a:ext cx="64798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Policy Preferences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C5053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491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ood construction skeleton">
            <a:extLst>
              <a:ext uri="{FF2B5EF4-FFF2-40B4-BE49-F238E27FC236}">
                <a16:creationId xmlns:a16="http://schemas.microsoft.com/office/drawing/2014/main" id="{BDC0984C-5F4D-C1A1-9882-87B66D98A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520" y="-1431111"/>
            <a:ext cx="12450609" cy="830040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BE5AE-0890-4500-AEB4-BF867380F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E3389-B3AD-C14F-89DE-FF8F66FFC7D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w Cen MT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w Cen MT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83CB8-A23B-4B9E-8F83-FA416DDDB47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4C5053">
                    <a:tint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© RRS 2020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30FB64-DFB4-45E1-9757-6902FF58E0EE}"/>
              </a:ext>
            </a:extLst>
          </p:cNvPr>
          <p:cNvSpPr/>
          <p:nvPr/>
        </p:nvSpPr>
        <p:spPr>
          <a:xfrm>
            <a:off x="-1" y="4873433"/>
            <a:ext cx="10520737" cy="1546578"/>
          </a:xfrm>
          <a:prstGeom prst="rect">
            <a:avLst/>
          </a:prstGeom>
          <a:solidFill>
            <a:srgbClr val="96D8DF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C5053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8FC4B2-8733-49E1-B9A1-AC454222602A}"/>
              </a:ext>
            </a:extLst>
          </p:cNvPr>
          <p:cNvSpPr txBox="1"/>
          <p:nvPr/>
        </p:nvSpPr>
        <p:spPr>
          <a:xfrm>
            <a:off x="0" y="5092724"/>
            <a:ext cx="106748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4C5053">
                    <a:lumMod val="50000"/>
                  </a:srgbClr>
                </a:solidFill>
                <a:latin typeface="Tw Cen MT" panose="020B0602020104020603"/>
              </a:rPr>
              <a:t>POLICY RECOMMENDATIONS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4C5053">
                  <a:lumMod val="50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2374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>
            <a:extLst>
              <a:ext uri="{FF2B5EF4-FFF2-40B4-BE49-F238E27FC236}">
                <a16:creationId xmlns:a16="http://schemas.microsoft.com/office/drawing/2014/main" id="{649D5243-9D0D-E459-9345-AD51E0B59622}"/>
              </a:ext>
            </a:extLst>
          </p:cNvPr>
          <p:cNvSpPr txBox="1">
            <a:spLocks/>
          </p:cNvSpPr>
          <p:nvPr/>
        </p:nvSpPr>
        <p:spPr>
          <a:xfrm>
            <a:off x="685799" y="0"/>
            <a:ext cx="10848474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tx1">
                    <a:lumMod val="75000"/>
                  </a:schemeClr>
                </a:solidFill>
                <a:latin typeface="Tw Cen MT Condensed" charset="0"/>
                <a:ea typeface="Tw Cen MT Condensed" charset="0"/>
                <a:cs typeface="Tw Cen MT Condensed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kern="1200" cap="all" baseline="0" dirty="0">
                <a:solidFill>
                  <a:schemeClr val="bg1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>Overarching policy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C895E3-359D-AC94-56C5-E8D708717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663" y="6505184"/>
            <a:ext cx="344904" cy="352816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807E3389-B3AD-C14F-89DE-FF8F66FFC7DE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DB954A-7336-5DD2-367C-C05C16B8AC2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618514"/>
            <a:ext cx="896257" cy="25179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latin typeface="+mn-lt"/>
                <a:ea typeface="+mn-ea"/>
                <a:cs typeface="+mn-cs"/>
              </a:rPr>
              <a:t>© RRS 2020</a:t>
            </a:r>
          </a:p>
        </p:txBody>
      </p:sp>
      <p:graphicFrame>
        <p:nvGraphicFramePr>
          <p:cNvPr id="16" name="Content Placeholder 10">
            <a:extLst>
              <a:ext uri="{FF2B5EF4-FFF2-40B4-BE49-F238E27FC236}">
                <a16:creationId xmlns:a16="http://schemas.microsoft.com/office/drawing/2014/main" id="{68A77F71-744B-979A-B3BA-8C7919EBBD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5844437"/>
              </p:ext>
            </p:extLst>
          </p:nvPr>
        </p:nvGraphicFramePr>
        <p:xfrm>
          <a:off x="685799" y="1825625"/>
          <a:ext cx="1084847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46345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BAB5B463-0020-0A7B-8994-48935A8AE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0"/>
            <a:ext cx="10848474" cy="1397000"/>
          </a:xfrm>
        </p:spPr>
        <p:txBody>
          <a:bodyPr anchor="ctr">
            <a:normAutofit/>
          </a:bodyPr>
          <a:lstStyle/>
          <a:p>
            <a:r>
              <a:rPr lang="en-US" dirty="0"/>
              <a:t>Recommended Ordinance Requirements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D04D90-9205-4275-B0EC-997865E3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663" y="6505184"/>
            <a:ext cx="344904" cy="352816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07E3389-B3AD-C14F-89DE-FF8F66FFC7DE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BE4566-B380-46A4-973D-346A1D77E69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618514"/>
            <a:ext cx="896257" cy="251795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© RRS 2020</a:t>
            </a:r>
          </a:p>
        </p:txBody>
      </p:sp>
      <p:graphicFrame>
        <p:nvGraphicFramePr>
          <p:cNvPr id="16" name="Content Placeholder 4">
            <a:extLst>
              <a:ext uri="{FF2B5EF4-FFF2-40B4-BE49-F238E27FC236}">
                <a16:creationId xmlns:a16="http://schemas.microsoft.com/office/drawing/2014/main" id="{638D9960-3217-393B-78D8-403D19AF6A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4653144"/>
              </p:ext>
            </p:extLst>
          </p:nvPr>
        </p:nvGraphicFramePr>
        <p:xfrm>
          <a:off x="685799" y="1825625"/>
          <a:ext cx="1084847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877134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D04D90-9205-4275-B0EC-997865E3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663" y="6505184"/>
            <a:ext cx="344904" cy="352816"/>
          </a:xfrm>
        </p:spPr>
        <p:txBody>
          <a:bodyPr vert="horz" lIns="0" tIns="0" rIns="0" bIns="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07E3389-B3AD-C14F-89DE-FF8F66FFC7DE}" type="slidenum">
              <a:rPr kumimoji="0" lang="en-US" b="0" i="0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BE4566-B380-46A4-973D-346A1D77E69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618514"/>
            <a:ext cx="896257" cy="25179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l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© RRS 2020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FCA8D107-B6DC-0072-257E-07903B07C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128" y="1711931"/>
            <a:ext cx="4686962" cy="38049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 cap="all" baseline="0" dirty="0">
                <a:latin typeface="Tw Cen MT Condensed" charset="0"/>
                <a:ea typeface="Tw Cen MT Condensed" charset="0"/>
                <a:cs typeface="Tw Cen MT Condensed" charset="0"/>
              </a:rPr>
              <a:t>Construction</a:t>
            </a:r>
            <a:br>
              <a:rPr lang="en-US" kern="1200" cap="all" baseline="0" dirty="0">
                <a:latin typeface="Tw Cen MT Condensed" charset="0"/>
                <a:ea typeface="Tw Cen MT Condensed" charset="0"/>
                <a:cs typeface="Tw Cen MT Condensed" charset="0"/>
              </a:rPr>
            </a:br>
            <a:r>
              <a:rPr lang="en-US" kern="1200" cap="all" baseline="0" dirty="0">
                <a:latin typeface="Tw Cen MT Condensed" charset="0"/>
                <a:ea typeface="Tw Cen MT Condensed" charset="0"/>
                <a:cs typeface="Tw Cen MT Condensed" charset="0"/>
              </a:rPr>
              <a:t>Materials</a:t>
            </a:r>
            <a:br>
              <a:rPr lang="en-US" kern="1200" cap="all" baseline="0" dirty="0">
                <a:latin typeface="Tw Cen MT Condensed" charset="0"/>
                <a:ea typeface="Tw Cen MT Condensed" charset="0"/>
                <a:cs typeface="Tw Cen MT Condensed" charset="0"/>
              </a:rPr>
            </a:br>
            <a:r>
              <a:rPr lang="en-US" kern="1200" cap="all" baseline="0" dirty="0">
                <a:latin typeface="Tw Cen MT Condensed" charset="0"/>
                <a:ea typeface="Tw Cen MT Condensed" charset="0"/>
                <a:cs typeface="Tw Cen MT Condensed" charset="0"/>
              </a:rPr>
              <a:t>Management</a:t>
            </a:r>
            <a:br>
              <a:rPr lang="en-US" kern="1200" cap="all" baseline="0" dirty="0">
                <a:latin typeface="Tw Cen MT Condensed" charset="0"/>
                <a:ea typeface="Tw Cen MT Condensed" charset="0"/>
                <a:cs typeface="Tw Cen MT Condensed" charset="0"/>
              </a:rPr>
            </a:br>
            <a:r>
              <a:rPr lang="en-US" kern="1200" cap="all" baseline="0" dirty="0">
                <a:latin typeface="Tw Cen MT Condensed" charset="0"/>
                <a:ea typeface="Tw Cen MT Condensed" charset="0"/>
                <a:cs typeface="Tw Cen MT Condensed" charset="0"/>
              </a:rPr>
              <a:t>Plan</a:t>
            </a:r>
            <a:br>
              <a:rPr lang="en-US" kern="1200" cap="all" baseline="0" dirty="0">
                <a:latin typeface="Tw Cen MT Condensed" charset="0"/>
                <a:ea typeface="Tw Cen MT Condensed" charset="0"/>
                <a:cs typeface="Tw Cen MT Condensed" charset="0"/>
              </a:rPr>
            </a:br>
            <a:r>
              <a:rPr lang="en-US" kern="1200" cap="all" baseline="0" dirty="0">
                <a:latin typeface="Tw Cen MT Condensed" charset="0"/>
                <a:ea typeface="Tw Cen MT Condensed" charset="0"/>
                <a:cs typeface="Tw Cen MT Condensed" charset="0"/>
              </a:rPr>
              <a:t>Example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F00B91A-76E6-6286-2272-D73B293B7B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3882464"/>
              </p:ext>
            </p:extLst>
          </p:nvPr>
        </p:nvGraphicFramePr>
        <p:xfrm>
          <a:off x="5392085" y="0"/>
          <a:ext cx="5311739" cy="6874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829298" imgH="7543753" progId="Acrobat.Document.DC">
                  <p:embed/>
                </p:oleObj>
              </mc:Choice>
              <mc:Fallback>
                <p:oleObj name="Acrobat Document" r:id="rId3" imgW="5829298" imgH="7543753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8F00B91A-76E6-6286-2272-D73B293B7B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2085" y="0"/>
                        <a:ext cx="5311739" cy="68748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30834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3F833C-796A-AB52-A492-C305987B6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663" y="6505184"/>
            <a:ext cx="344904" cy="352816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807E3389-B3AD-C14F-89DE-FF8F66FFC7DE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CD11E26B-AF64-F6EE-0441-0529F8804877}"/>
              </a:ext>
            </a:extLst>
          </p:cNvPr>
          <p:cNvSpPr txBox="1">
            <a:spLocks/>
          </p:cNvSpPr>
          <p:nvPr/>
        </p:nvSpPr>
        <p:spPr>
          <a:xfrm>
            <a:off x="511762" y="893101"/>
            <a:ext cx="11034543" cy="11231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tx1">
                    <a:lumMod val="75000"/>
                  </a:schemeClr>
                </a:solidFill>
                <a:latin typeface="Tw Cen MT Condensed" charset="0"/>
                <a:ea typeface="Tw Cen MT Condensed" charset="0"/>
                <a:cs typeface="Tw Cen MT Condensed" charset="0"/>
              </a:defRPr>
            </a:lvl1pPr>
          </a:lstStyle>
          <a:p>
            <a:r>
              <a:rPr lang="en-US" dirty="0"/>
              <a:t>REQUIRED MATERIALS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0C795B-56ED-DC8B-4CFC-CAB99867785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618514"/>
            <a:ext cx="896257" cy="25179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latin typeface="+mn-lt"/>
                <a:ea typeface="+mn-ea"/>
                <a:cs typeface="+mn-cs"/>
              </a:rPr>
              <a:t>© RRS 2020</a:t>
            </a:r>
          </a:p>
        </p:txBody>
      </p:sp>
      <p:graphicFrame>
        <p:nvGraphicFramePr>
          <p:cNvPr id="10" name="Content Placeholder 6">
            <a:extLst>
              <a:ext uri="{FF2B5EF4-FFF2-40B4-BE49-F238E27FC236}">
                <a16:creationId xmlns:a16="http://schemas.microsoft.com/office/drawing/2014/main" id="{297CCF47-C898-550F-DA61-1E01E43E37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4387390"/>
              </p:ext>
            </p:extLst>
          </p:nvPr>
        </p:nvGraphicFramePr>
        <p:xfrm>
          <a:off x="335297" y="1197800"/>
          <a:ext cx="11692270" cy="5475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191028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3F833C-796A-AB52-A492-C305987B6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663" y="6505184"/>
            <a:ext cx="344904" cy="352816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807E3389-B3AD-C14F-89DE-FF8F66FFC7DE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CD11E26B-AF64-F6EE-0441-0529F8804877}"/>
              </a:ext>
            </a:extLst>
          </p:cNvPr>
          <p:cNvSpPr txBox="1">
            <a:spLocks/>
          </p:cNvSpPr>
          <p:nvPr/>
        </p:nvSpPr>
        <p:spPr>
          <a:xfrm>
            <a:off x="511762" y="893101"/>
            <a:ext cx="11034543" cy="11231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tx1">
                    <a:lumMod val="75000"/>
                  </a:schemeClr>
                </a:solidFill>
                <a:latin typeface="Tw Cen MT Condensed" charset="0"/>
                <a:ea typeface="Tw Cen MT Condensed" charset="0"/>
                <a:cs typeface="Tw Cen MT Condensed" charset="0"/>
              </a:defRPr>
            </a:lvl1pPr>
          </a:lstStyle>
          <a:p>
            <a:r>
              <a:rPr lang="en-US" dirty="0"/>
              <a:t>deposits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0C795B-56ED-DC8B-4CFC-CAB99867785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618514"/>
            <a:ext cx="896257" cy="25179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latin typeface="+mn-lt"/>
                <a:ea typeface="+mn-ea"/>
                <a:cs typeface="+mn-cs"/>
              </a:rPr>
              <a:t>© RRS 2020</a:t>
            </a:r>
          </a:p>
        </p:txBody>
      </p:sp>
      <p:graphicFrame>
        <p:nvGraphicFramePr>
          <p:cNvPr id="10" name="Content Placeholder 6">
            <a:extLst>
              <a:ext uri="{FF2B5EF4-FFF2-40B4-BE49-F238E27FC236}">
                <a16:creationId xmlns:a16="http://schemas.microsoft.com/office/drawing/2014/main" id="{297CCF47-C898-550F-DA61-1E01E43E37E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35297" y="1524000"/>
          <a:ext cx="11692270" cy="48447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169561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rpenter using a pencil to mark a point along a measuring tape on a piece of wood">
            <a:extLst>
              <a:ext uri="{FF2B5EF4-FFF2-40B4-BE49-F238E27FC236}">
                <a16:creationId xmlns:a16="http://schemas.microsoft.com/office/drawing/2014/main" id="{BDC0984C-5F4D-C1A1-9882-87B66D98A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520" y="-1430098"/>
            <a:ext cx="12450609" cy="829837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BE5AE-0890-4500-AEB4-BF867380F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E3389-B3AD-C14F-89DE-FF8F66FFC7D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w Cen MT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w Cen MT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83CB8-A23B-4B9E-8F83-FA416DDDB47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4C5053">
                    <a:tint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© RRS 2020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30FB64-DFB4-45E1-9757-6902FF58E0EE}"/>
              </a:ext>
            </a:extLst>
          </p:cNvPr>
          <p:cNvSpPr/>
          <p:nvPr/>
        </p:nvSpPr>
        <p:spPr>
          <a:xfrm>
            <a:off x="7417942" y="4890162"/>
            <a:ext cx="5034188" cy="1546578"/>
          </a:xfrm>
          <a:prstGeom prst="rect">
            <a:avLst/>
          </a:prstGeom>
          <a:solidFill>
            <a:srgbClr val="96D8DF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C5053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8FC4B2-8733-49E1-B9A1-AC454222602A}"/>
              </a:ext>
            </a:extLst>
          </p:cNvPr>
          <p:cNvSpPr txBox="1"/>
          <p:nvPr/>
        </p:nvSpPr>
        <p:spPr>
          <a:xfrm>
            <a:off x="0" y="5092724"/>
            <a:ext cx="124506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4C5053">
                    <a:lumMod val="50000"/>
                  </a:srgbClr>
                </a:solidFill>
                <a:latin typeface="Tw Cen MT" panose="020B0602020104020603"/>
              </a:rPr>
              <a:t>DISCUSSION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4C5053">
                  <a:lumMod val="50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911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BAB5B463-0020-0A7B-8994-48935A8AE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0"/>
            <a:ext cx="10848474" cy="1397000"/>
          </a:xfrm>
        </p:spPr>
        <p:txBody>
          <a:bodyPr anchor="ctr">
            <a:normAutofit/>
          </a:bodyPr>
          <a:lstStyle/>
          <a:p>
            <a:r>
              <a:rPr lang="en-US" dirty="0"/>
              <a:t>Project goal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A131AE-697D-4D4A-B6EA-09D83EE2D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567" y="2608830"/>
            <a:ext cx="11274548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buNone/>
            </a:pPr>
            <a:r>
              <a:rPr lang="en-US" sz="3600" i="1">
                <a:effectLst/>
              </a:rPr>
              <a:t>Develop </a:t>
            </a:r>
            <a:r>
              <a:rPr lang="en-US" sz="3600" i="1"/>
              <a:t>a recommendation for a </a:t>
            </a:r>
            <a:r>
              <a:rPr lang="en-US" sz="3600" i="1">
                <a:effectLst/>
              </a:rPr>
              <a:t>policy </a:t>
            </a:r>
            <a:r>
              <a:rPr lang="en-US" sz="3600" i="1"/>
              <a:t>framework to increase the </a:t>
            </a:r>
            <a:r>
              <a:rPr lang="en-US" sz="3600" i="1">
                <a:effectLst/>
              </a:rPr>
              <a:t>recycling and recovery of </a:t>
            </a:r>
            <a:r>
              <a:rPr lang="en-US" sz="3600" i="1"/>
              <a:t>C&amp;D </a:t>
            </a:r>
            <a:r>
              <a:rPr lang="en-US" sz="3600" i="1">
                <a:effectLst/>
              </a:rPr>
              <a:t>waste</a:t>
            </a:r>
            <a:r>
              <a:rPr lang="en-US" sz="3600" i="1"/>
              <a:t> </a:t>
            </a:r>
            <a:r>
              <a:rPr lang="en-US" sz="3600" i="1">
                <a:effectLst/>
              </a:rPr>
              <a:t>in Summit County</a:t>
            </a:r>
            <a:r>
              <a:rPr lang="en-US" sz="3600" i="1"/>
              <a:t>.</a:t>
            </a:r>
          </a:p>
          <a:p>
            <a:pPr marL="0" indent="0">
              <a:buNone/>
            </a:pPr>
            <a:endParaRPr lang="en-US" sz="36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D04D90-9205-4275-B0EC-997865E3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663" y="6505184"/>
            <a:ext cx="344904" cy="352816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07E3389-B3AD-C14F-89DE-FF8F66FFC7DE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BE4566-B380-46A4-973D-346A1D77E69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618514"/>
            <a:ext cx="896257" cy="251795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© RRS 2020</a:t>
            </a:r>
          </a:p>
        </p:txBody>
      </p:sp>
    </p:spTree>
    <p:extLst>
      <p:ext uri="{BB962C8B-B14F-4D97-AF65-F5344CB8AC3E}">
        <p14:creationId xmlns:p14="http://schemas.microsoft.com/office/powerpoint/2010/main" val="34594210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03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67968" y="987552"/>
            <a:ext cx="9656064" cy="4956048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w Cen MT Condensed" charset="0"/>
              <a:ea typeface="Tw Cen MT Condensed" charset="0"/>
              <a:cs typeface="Tw Cen MT Condensed" charset="0"/>
            </a:endParaRPr>
          </a:p>
        </p:txBody>
      </p:sp>
      <p:sp>
        <p:nvSpPr>
          <p:cNvPr id="10" name="Triangle 9"/>
          <p:cNvSpPr/>
          <p:nvPr/>
        </p:nvSpPr>
        <p:spPr>
          <a:xfrm rot="10800000">
            <a:off x="9609123" y="987551"/>
            <a:ext cx="648350" cy="392438"/>
          </a:xfrm>
          <a:prstGeom prst="triangl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E3389-B3AD-C14F-89DE-FF8F66FFC7DE}" type="slidenum">
              <a:rPr lang="en-US" smtClean="0"/>
              <a:t>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© RRS 2020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8C6A711-5DE5-48CB-AFFC-CCBBD5DB58A3}"/>
              </a:ext>
            </a:extLst>
          </p:cNvPr>
          <p:cNvSpPr txBox="1">
            <a:spLocks/>
          </p:cNvSpPr>
          <p:nvPr/>
        </p:nvSpPr>
        <p:spPr>
          <a:xfrm>
            <a:off x="3752211" y="2729826"/>
            <a:ext cx="5856912" cy="1031079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>
                    <a:lumMod val="75000"/>
                  </a:schemeClr>
                </a:solidFill>
                <a:latin typeface="Tw Cen MT Condensed" charset="0"/>
                <a:ea typeface="Tw Cen MT Condensed" charset="0"/>
                <a:cs typeface="Tw Cen MT Condensed" charset="0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Coryanne </a:t>
            </a:r>
            <a:r>
              <a:rPr lang="en-US" sz="5400" dirty="0" err="1">
                <a:solidFill>
                  <a:schemeClr val="bg1"/>
                </a:solidFill>
              </a:rPr>
              <a:t>mansell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FA30C7-674A-4B75-BC88-6BE92A0CD40E}"/>
              </a:ext>
            </a:extLst>
          </p:cNvPr>
          <p:cNvSpPr txBox="1"/>
          <p:nvPr/>
        </p:nvSpPr>
        <p:spPr>
          <a:xfrm>
            <a:off x="3806798" y="3489528"/>
            <a:ext cx="6501385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342900"/>
            <a:r>
              <a:rPr lang="en-US" sz="2800">
                <a:solidFill>
                  <a:schemeClr val="bg1"/>
                </a:solidFill>
                <a:latin typeface="Tw Cen MT" charset="0"/>
                <a:ea typeface="Tw Cen MT" charset="0"/>
                <a:cs typeface="Tw Cen MT" charset="0"/>
                <a:hlinkClick r:id="rId4"/>
              </a:rPr>
              <a:t>CMANSELL@RECYCLE.COM</a:t>
            </a:r>
            <a:endParaRPr lang="en-US" sz="2800">
              <a:solidFill>
                <a:schemeClr val="bg1"/>
              </a:solidFill>
              <a:latin typeface="Tw Cen MT" charset="0"/>
              <a:ea typeface="Tw Cen MT" charset="0"/>
              <a:cs typeface="Tw Cen MT" charset="0"/>
            </a:endParaRPr>
          </a:p>
          <a:p>
            <a:pPr defTabSz="342900"/>
            <a:r>
              <a:rPr lang="en-US" sz="2800">
                <a:solidFill>
                  <a:schemeClr val="bg1"/>
                </a:solidFill>
                <a:latin typeface="Tw Cen MT" charset="0"/>
                <a:ea typeface="Tw Cen MT" charset="0"/>
                <a:cs typeface="Tw Cen MT" charset="0"/>
              </a:rPr>
              <a:t>973-229-1704 </a:t>
            </a:r>
          </a:p>
        </p:txBody>
      </p:sp>
    </p:spTree>
    <p:extLst>
      <p:ext uri="{BB962C8B-B14F-4D97-AF65-F5344CB8AC3E}">
        <p14:creationId xmlns:p14="http://schemas.microsoft.com/office/powerpoint/2010/main" val="633031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30FDE-1554-4407-93C8-8FC1DAB9F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0"/>
            <a:ext cx="10848474" cy="1397000"/>
          </a:xfrm>
        </p:spPr>
        <p:txBody>
          <a:bodyPr anchor="ctr">
            <a:normAutofit/>
          </a:bodyPr>
          <a:lstStyle/>
          <a:p>
            <a:r>
              <a:rPr lang="en-US"/>
              <a:t>Today's AGENDA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0FB96D-8C46-4295-8A58-0125B0E65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663" y="6505184"/>
            <a:ext cx="344904" cy="3528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07E3389-B3AD-C14F-89DE-FF8F66FFC7DE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3BEA4A-29C7-4557-9C32-04E8CC7CBC1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618514"/>
            <a:ext cx="896257" cy="251795"/>
          </a:xfrm>
        </p:spPr>
        <p:txBody>
          <a:bodyPr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/>
              <a:t>© RRS 2020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0D109D1-9113-EBB1-2AEB-4DB022ECD9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355070"/>
              </p:ext>
            </p:extLst>
          </p:nvPr>
        </p:nvGraphicFramePr>
        <p:xfrm>
          <a:off x="1387011" y="1560051"/>
          <a:ext cx="9805922" cy="3737898"/>
        </p:xfrm>
        <a:graphic>
          <a:graphicData uri="http://schemas.openxmlformats.org/drawingml/2006/table">
            <a:tbl>
              <a:tblPr>
                <a:tableStyleId>{72833802-FEF1-4C79-8D5D-14CF1EAF98D9}</a:tableStyleId>
              </a:tblPr>
              <a:tblGrid>
                <a:gridCol w="9805922">
                  <a:extLst>
                    <a:ext uri="{9D8B030D-6E8A-4147-A177-3AD203B41FA5}">
                      <a16:colId xmlns:a16="http://schemas.microsoft.com/office/drawing/2014/main" val="1054652457"/>
                    </a:ext>
                  </a:extLst>
                </a:gridCol>
              </a:tblGrid>
              <a:tr h="514657"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 cap="all" baseline="0" dirty="0">
                        <a:solidFill>
                          <a:schemeClr val="bg1"/>
                        </a:solidFill>
                        <a:effectLst/>
                        <a:latin typeface="Tw Cen MT"/>
                      </a:endParaRPr>
                    </a:p>
                  </a:txBody>
                  <a:tcPr marL="64147" marR="64147" marT="32074" marB="32074" anchor="ctr"/>
                </a:tc>
                <a:extLst>
                  <a:ext uri="{0D108BD9-81ED-4DB2-BD59-A6C34878D82A}">
                    <a16:rowId xmlns:a16="http://schemas.microsoft.com/office/drawing/2014/main" val="1411789582"/>
                  </a:ext>
                </a:extLst>
              </a:tr>
              <a:tr h="541334">
                <a:tc>
                  <a:txBody>
                    <a:bodyPr/>
                    <a:lstStyle/>
                    <a:p>
                      <a:pPr algn="ctr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 dirty="0">
                        <a:solidFill>
                          <a:schemeClr val="bg1"/>
                        </a:solidFill>
                        <a:effectLst/>
                        <a:latin typeface="Tw Cen MT"/>
                      </a:endParaRPr>
                    </a:p>
                  </a:txBody>
                  <a:tcPr marL="64147" marR="64147" marT="32074" marB="32074" anchor="ctr"/>
                </a:tc>
                <a:extLst>
                  <a:ext uri="{0D108BD9-81ED-4DB2-BD59-A6C34878D82A}">
                    <a16:rowId xmlns:a16="http://schemas.microsoft.com/office/drawing/2014/main" val="2349674025"/>
                  </a:ext>
                </a:extLst>
              </a:tr>
              <a:tr h="514657">
                <a:tc>
                  <a:txBody>
                    <a:bodyPr/>
                    <a:lstStyle/>
                    <a:p>
                      <a:pPr algn="ctr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Project Background and Goals</a:t>
                      </a:r>
                      <a:endParaRPr lang="en-US" sz="2800" b="0" i="0" u="none" strike="noStrike" dirty="0">
                        <a:solidFill>
                          <a:schemeClr val="bg1"/>
                        </a:solidFill>
                        <a:effectLst/>
                        <a:latin typeface="Tw Cen MT"/>
                      </a:endParaRPr>
                    </a:p>
                  </a:txBody>
                  <a:tcPr marL="64147" marR="64147" marT="32074" marB="32074" anchor="ctr"/>
                </a:tc>
                <a:extLst>
                  <a:ext uri="{0D108BD9-81ED-4DB2-BD59-A6C34878D82A}">
                    <a16:rowId xmlns:a16="http://schemas.microsoft.com/office/drawing/2014/main" val="2486713709"/>
                  </a:ext>
                </a:extLst>
              </a:tr>
              <a:tr h="541334">
                <a:tc>
                  <a:txBody>
                    <a:bodyPr/>
                    <a:lstStyle/>
                    <a:p>
                      <a:pPr algn="ctr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Summit Community Work-to-Date </a:t>
                      </a:r>
                      <a:endParaRPr lang="en-US" sz="2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4147" marR="64147" marT="32074" marB="32074" anchor="ctr"/>
                </a:tc>
                <a:extLst>
                  <a:ext uri="{0D108BD9-81ED-4DB2-BD59-A6C34878D82A}">
                    <a16:rowId xmlns:a16="http://schemas.microsoft.com/office/drawing/2014/main" val="275372387"/>
                  </a:ext>
                </a:extLst>
              </a:tr>
              <a:tr h="543248">
                <a:tc>
                  <a:txBody>
                    <a:bodyPr/>
                    <a:lstStyle/>
                    <a:p>
                      <a:pPr algn="ctr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Policy Framework</a:t>
                      </a:r>
                      <a:endParaRPr lang="en-US" sz="2800" b="0" i="0" u="none" strike="noStrike" dirty="0">
                        <a:solidFill>
                          <a:schemeClr val="bg1"/>
                        </a:solidFill>
                        <a:effectLst/>
                        <a:latin typeface="Tw Cen MT"/>
                      </a:endParaRPr>
                    </a:p>
                  </a:txBody>
                  <a:tcPr marL="64147" marR="64147" marT="32074" marB="32074" anchor="ctr"/>
                </a:tc>
                <a:extLst>
                  <a:ext uri="{0D108BD9-81ED-4DB2-BD59-A6C34878D82A}">
                    <a16:rowId xmlns:a16="http://schemas.microsoft.com/office/drawing/2014/main" val="1910204046"/>
                  </a:ext>
                </a:extLst>
              </a:tr>
              <a:tr h="541334">
                <a:tc>
                  <a:txBody>
                    <a:bodyPr/>
                    <a:lstStyle/>
                    <a:p>
                      <a:pPr algn="ctr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Discussion</a:t>
                      </a:r>
                      <a:endParaRPr lang="en-US" sz="2800" b="0" i="0" u="none" strike="noStrike" dirty="0">
                        <a:solidFill>
                          <a:schemeClr val="bg1"/>
                        </a:solidFill>
                        <a:effectLst/>
                        <a:latin typeface="Tw Cen MT"/>
                      </a:endParaRPr>
                    </a:p>
                  </a:txBody>
                  <a:tcPr marL="64147" marR="64147" marT="32074" marB="32074" anchor="ctr"/>
                </a:tc>
                <a:extLst>
                  <a:ext uri="{0D108BD9-81ED-4DB2-BD59-A6C34878D82A}">
                    <a16:rowId xmlns:a16="http://schemas.microsoft.com/office/drawing/2014/main" val="2399489483"/>
                  </a:ext>
                </a:extLst>
              </a:tr>
              <a:tr h="541334">
                <a:tc>
                  <a:txBody>
                    <a:bodyPr/>
                    <a:lstStyle/>
                    <a:p>
                      <a:pPr algn="ctr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 dirty="0">
                        <a:solidFill>
                          <a:schemeClr val="bg1"/>
                        </a:solidFill>
                        <a:effectLst/>
                        <a:latin typeface="Tw Cen MT"/>
                      </a:endParaRPr>
                    </a:p>
                  </a:txBody>
                  <a:tcPr marL="64147" marR="64147" marT="32074" marB="32074" anchor="ctr"/>
                </a:tc>
                <a:extLst>
                  <a:ext uri="{0D108BD9-81ED-4DB2-BD59-A6C34878D82A}">
                    <a16:rowId xmlns:a16="http://schemas.microsoft.com/office/drawing/2014/main" val="16176872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8086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ood construction skeleton">
            <a:extLst>
              <a:ext uri="{FF2B5EF4-FFF2-40B4-BE49-F238E27FC236}">
                <a16:creationId xmlns:a16="http://schemas.microsoft.com/office/drawing/2014/main" id="{BDC0984C-5F4D-C1A1-9882-87B66D98A7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432124"/>
            <a:ext cx="12453650" cy="830243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BE5AE-0890-4500-AEB4-BF867380F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E3389-B3AD-C14F-89DE-FF8F66FFC7D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w Cen MT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w Cen MT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83CB8-A23B-4B9E-8F83-FA416DDDB47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4C5053">
                    <a:tint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© RRS 2020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30FB64-DFB4-45E1-9757-6902FF58E0EE}"/>
              </a:ext>
            </a:extLst>
          </p:cNvPr>
          <p:cNvSpPr/>
          <p:nvPr/>
        </p:nvSpPr>
        <p:spPr>
          <a:xfrm>
            <a:off x="5324354" y="4873433"/>
            <a:ext cx="7129296" cy="1546578"/>
          </a:xfrm>
          <a:prstGeom prst="rect">
            <a:avLst/>
          </a:prstGeom>
          <a:solidFill>
            <a:srgbClr val="96D8DF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C5053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8FC4B2-8733-49E1-B9A1-AC454222602A}"/>
              </a:ext>
            </a:extLst>
          </p:cNvPr>
          <p:cNvSpPr txBox="1"/>
          <p:nvPr/>
        </p:nvSpPr>
        <p:spPr>
          <a:xfrm>
            <a:off x="6492705" y="5092724"/>
            <a:ext cx="86162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4C5053">
                    <a:lumMod val="5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1130699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Worker measuring wood">
            <a:extLst>
              <a:ext uri="{FF2B5EF4-FFF2-40B4-BE49-F238E27FC236}">
                <a16:creationId xmlns:a16="http://schemas.microsoft.com/office/drawing/2014/main" id="{62331F73-2915-E3C2-DEF0-B0BABD4A249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E123831-CC17-0A52-5558-3BD8F7E87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</a:t>
            </a:r>
            <a:r>
              <a:rPr lang="en-US" err="1"/>
              <a:t>c&amp;D</a:t>
            </a:r>
            <a:r>
              <a:rPr lang="en-US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9350DC-3363-DED2-93B3-3B09E761B4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E3389-B3AD-C14F-89DE-FF8F66FFC7D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8BE1081-27C8-0A33-C327-1E01B4528D7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33900" y="1695450"/>
            <a:ext cx="7594251" cy="4719864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/>
              <a:t>600 million tons of C&amp;D debris generated in US </a:t>
            </a:r>
            <a:r>
              <a:rPr lang="en-US" sz="2600" i="1" dirty="0"/>
              <a:t>(2018 EPA), </a:t>
            </a:r>
            <a:r>
              <a:rPr lang="en-US" sz="2600" dirty="0"/>
              <a:t>approximately ¼ of the national waste stream</a:t>
            </a:r>
          </a:p>
          <a:p>
            <a:endParaRPr lang="en-US" sz="2600" i="1" dirty="0"/>
          </a:p>
          <a:p>
            <a:r>
              <a:rPr lang="en-US" sz="2600" dirty="0"/>
              <a:t>Over 2 million tons of C&amp;D waste are disposed of annually in Colorado’s landfills.</a:t>
            </a:r>
          </a:p>
          <a:p>
            <a:endParaRPr lang="en-US" sz="2600" dirty="0"/>
          </a:p>
          <a:p>
            <a:r>
              <a:rPr lang="en-US" sz="2600" dirty="0"/>
              <a:t>Up to 70% of materials can be recycled  or reused in a typical home deconstruction (</a:t>
            </a:r>
            <a:r>
              <a:rPr lang="en-US" sz="2600" i="1" dirty="0"/>
              <a:t>Delta Institute</a:t>
            </a:r>
            <a:r>
              <a:rPr lang="en-US" sz="2600" dirty="0"/>
              <a:t>)</a:t>
            </a:r>
          </a:p>
          <a:p>
            <a:endParaRPr lang="en-US" sz="2600" dirty="0"/>
          </a:p>
          <a:p>
            <a:r>
              <a:rPr lang="en-US" sz="2600" dirty="0"/>
              <a:t>Deconstruction creates 6 to 8 jobs for every 1 job that demolition creates (</a:t>
            </a:r>
            <a:r>
              <a:rPr lang="en-US" sz="2600" i="1" dirty="0"/>
              <a:t>Delta Institute</a:t>
            </a:r>
            <a:r>
              <a:rPr lang="en-US" sz="2600" dirty="0"/>
              <a:t>)</a:t>
            </a:r>
          </a:p>
          <a:p>
            <a:endParaRPr lang="en-US" sz="2600" dirty="0"/>
          </a:p>
          <a:p>
            <a:r>
              <a:rPr lang="en-US" sz="2600" dirty="0"/>
              <a:t>More than 125 municipal C&amp;D policies exist across the country</a:t>
            </a:r>
          </a:p>
          <a:p>
            <a:endParaRPr lang="en-US" sz="260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CC7760-CCE1-6100-26E7-1A5842FFD93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US"/>
              <a:t>© RRS 2020</a:t>
            </a:r>
          </a:p>
        </p:txBody>
      </p:sp>
    </p:spTree>
    <p:extLst>
      <p:ext uri="{BB962C8B-B14F-4D97-AF65-F5344CB8AC3E}">
        <p14:creationId xmlns:p14="http://schemas.microsoft.com/office/powerpoint/2010/main" val="4278976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123831-CC17-0A52-5558-3BD8F7E87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summit county?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9350DC-3363-DED2-93B3-3B09E761B4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E3389-B3AD-C14F-89DE-FF8F66FFC7D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8BE1081-27C8-0A33-C327-1E01B4528D7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905368" y="1943872"/>
            <a:ext cx="6949747" cy="4914128"/>
          </a:xfrm>
        </p:spPr>
        <p:txBody>
          <a:bodyPr>
            <a:normAutofit/>
          </a:bodyPr>
          <a:lstStyle/>
          <a:p>
            <a:r>
              <a:rPr lang="en-US" sz="2800" dirty="0"/>
              <a:t>Progression of waste reduction activities in the County, i.e., food scrap </a:t>
            </a:r>
            <a:r>
              <a:rPr lang="en-US" sz="2800"/>
              <a:t>collection adopted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5-Year Construction and Demolition Plan identified multiple opportunities for increased diversion (</a:t>
            </a:r>
            <a:r>
              <a:rPr lang="en-US" sz="2800" i="1" dirty="0"/>
              <a:t>Vert Sites, 2023)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C&amp;D = 30% of Summit County’s landfill stream, with 37% potential to be diverted</a:t>
            </a:r>
            <a:br>
              <a:rPr lang="en-US" sz="2800" dirty="0"/>
            </a:br>
            <a:br>
              <a:rPr lang="en-US" sz="2800" dirty="0"/>
            </a:br>
            <a:endParaRPr lang="en-US" sz="280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CC7760-CCE1-6100-26E7-1A5842FFD93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US"/>
              <a:t>© RRS 2020</a:t>
            </a:r>
          </a:p>
        </p:txBody>
      </p:sp>
      <p:pic>
        <p:nvPicPr>
          <p:cNvPr id="7" name="Picture 6" descr="Trees turning golden during Fall">
            <a:extLst>
              <a:ext uri="{FF2B5EF4-FFF2-40B4-BE49-F238E27FC236}">
                <a16:creationId xmlns:a16="http://schemas.microsoft.com/office/drawing/2014/main" id="{A4F68A51-0CE3-B1F6-3A5D-47CC657630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389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5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E8158A-55AE-2989-4C42-E84E4DA035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47540">
            <a:off x="7569348" y="1544376"/>
            <a:ext cx="3600426" cy="4702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E123831-CC17-0A52-5558-3BD8F7E87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8" y="0"/>
            <a:ext cx="11201401" cy="1397000"/>
          </a:xfrm>
        </p:spPr>
        <p:txBody>
          <a:bodyPr anchor="ctr">
            <a:normAutofit/>
          </a:bodyPr>
          <a:lstStyle/>
          <a:p>
            <a:r>
              <a:rPr lang="en-US" sz="4400"/>
              <a:t>Summit County  5-Year Construction and Demolition Plan</a:t>
            </a:r>
          </a:p>
        </p:txBody>
      </p: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38BE1081-27C8-0A33-C327-1E01B4528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28" y="1720005"/>
            <a:ext cx="7291945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Goal: 40% diversion rate. </a:t>
            </a:r>
          </a:p>
          <a:p>
            <a:r>
              <a:rPr lang="en-US" dirty="0"/>
              <a:t>The plan objectives are:</a:t>
            </a:r>
          </a:p>
          <a:p>
            <a:pPr marL="457200" lvl="1" indent="0">
              <a:buNone/>
            </a:pPr>
            <a:r>
              <a:rPr lang="en-US" dirty="0"/>
              <a:t>-Divert 25% of C&amp;D debris from the landfill by 2028.</a:t>
            </a:r>
          </a:p>
          <a:p>
            <a:pPr marL="457200" lvl="1" indent="0">
              <a:buNone/>
            </a:pPr>
            <a:r>
              <a:rPr lang="en-US" dirty="0"/>
              <a:t>-Divert 50% of C&amp;D debris from the landfill by 2035</a:t>
            </a:r>
            <a:r>
              <a:rPr lang="en-US" i="1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9350DC-3363-DED2-93B3-3B09E761B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663" y="6505184"/>
            <a:ext cx="344904" cy="352816"/>
          </a:xfr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07E3389-B3AD-C14F-89DE-FF8F66FFC7D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w Cen MT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w Cen MT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CC7760-CCE1-6100-26E7-1A5842FFD93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618514"/>
            <a:ext cx="896257" cy="251795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4C5053">
                    <a:tint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© RRS 2020</a:t>
            </a:r>
          </a:p>
        </p:txBody>
      </p:sp>
    </p:spTree>
    <p:extLst>
      <p:ext uri="{BB962C8B-B14F-4D97-AF65-F5344CB8AC3E}">
        <p14:creationId xmlns:p14="http://schemas.microsoft.com/office/powerpoint/2010/main" val="3448477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large pile of pieces of fabric&#10;&#10;Description automatically generated">
            <a:extLst>
              <a:ext uri="{FF2B5EF4-FFF2-40B4-BE49-F238E27FC236}">
                <a16:creationId xmlns:a16="http://schemas.microsoft.com/office/drawing/2014/main" id="{AC2969C0-19F1-A936-F512-8FF3C4B1FA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357065" cy="9705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BE5AE-0890-4500-AEB4-BF867380F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E3389-B3AD-C14F-89DE-FF8F66FFC7D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Tw Cen MT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Tw Cen MT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83CB8-A23B-4B9E-8F83-FA416DDDB47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4C5053">
                    <a:tint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© RRS 2020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30FB64-DFB4-45E1-9757-6902FF58E0EE}"/>
              </a:ext>
            </a:extLst>
          </p:cNvPr>
          <p:cNvSpPr/>
          <p:nvPr/>
        </p:nvSpPr>
        <p:spPr>
          <a:xfrm>
            <a:off x="0" y="3951111"/>
            <a:ext cx="9098844" cy="1546578"/>
          </a:xfrm>
          <a:prstGeom prst="rect">
            <a:avLst/>
          </a:prstGeom>
          <a:solidFill>
            <a:srgbClr val="96D8DF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C5053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8FC4B2-8733-49E1-B9A1-AC454222602A}"/>
              </a:ext>
            </a:extLst>
          </p:cNvPr>
          <p:cNvSpPr txBox="1"/>
          <p:nvPr/>
        </p:nvSpPr>
        <p:spPr>
          <a:xfrm>
            <a:off x="0" y="4095044"/>
            <a:ext cx="86162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4C5053">
                    <a:lumMod val="5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PROCESS RECAP</a:t>
            </a:r>
          </a:p>
        </p:txBody>
      </p:sp>
    </p:spTree>
    <p:extLst>
      <p:ext uri="{BB962C8B-B14F-4D97-AF65-F5344CB8AC3E}">
        <p14:creationId xmlns:p14="http://schemas.microsoft.com/office/powerpoint/2010/main" val="24743561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41">
      <a:dk1>
        <a:srgbClr val="4C5053"/>
      </a:dk1>
      <a:lt1>
        <a:srgbClr val="FEFFFF"/>
      </a:lt1>
      <a:dk2>
        <a:srgbClr val="95976B"/>
      </a:dk2>
      <a:lt2>
        <a:srgbClr val="B3B3B2"/>
      </a:lt2>
      <a:accent1>
        <a:srgbClr val="7BBD4E"/>
      </a:accent1>
      <a:accent2>
        <a:srgbClr val="006169"/>
      </a:accent2>
      <a:accent3>
        <a:srgbClr val="7DB7B6"/>
      </a:accent3>
      <a:accent4>
        <a:srgbClr val="96D8DF"/>
      </a:accent4>
      <a:accent5>
        <a:srgbClr val="EF355B"/>
      </a:accent5>
      <a:accent6>
        <a:srgbClr val="EBAB1F"/>
      </a:accent6>
      <a:hlink>
        <a:srgbClr val="EF355B"/>
      </a:hlink>
      <a:folHlink>
        <a:srgbClr val="EF355B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 sz="32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RRS PPT Template 2017 WIDESCREEN" id="{75B20CB8-7131-CC49-A7EA-030B0EFD62C7}" vid="{7AA27699-4A1F-8F49-86B2-42E17FC6FBE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53A5C1D432E24C8E93D366ADD09122" ma:contentTypeVersion="15" ma:contentTypeDescription="Create a new document." ma:contentTypeScope="" ma:versionID="a1cacaebc2e743e4eb31951a8a53ffa6">
  <xsd:schema xmlns:xsd="http://www.w3.org/2001/XMLSchema" xmlns:xs="http://www.w3.org/2001/XMLSchema" xmlns:p="http://schemas.microsoft.com/office/2006/metadata/properties" xmlns:ns2="ce80d78f-8e15-4eee-8dfd-1f1311999a75" xmlns:ns3="b282199b-4ca4-44fe-b967-053ff9ab262a" targetNamespace="http://schemas.microsoft.com/office/2006/metadata/properties" ma:root="true" ma:fieldsID="f19ebce3e833c53fb1c7e51468d97959" ns2:_="" ns3:_="">
    <xsd:import namespace="ce80d78f-8e15-4eee-8dfd-1f1311999a75"/>
    <xsd:import namespace="b282199b-4ca4-44fe-b967-053ff9ab26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80d78f-8e15-4eee-8dfd-1f1311999a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5cd0c5b-7dea-429c-a6ac-48abd345fa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82199b-4ca4-44fe-b967-053ff9ab262a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c013d0ac-1e5f-496e-8b10-6cfb8dae6f09}" ma:internalName="TaxCatchAll" ma:showField="CatchAllData" ma:web="b282199b-4ca4-44fe-b967-053ff9ab26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e80d78f-8e15-4eee-8dfd-1f1311999a75">
      <Terms xmlns="http://schemas.microsoft.com/office/infopath/2007/PartnerControls"/>
    </lcf76f155ced4ddcb4097134ff3c332f>
    <TaxCatchAll xmlns="b282199b-4ca4-44fe-b967-053ff9ab262a" xsi:nil="true"/>
  </documentManagement>
</p:properties>
</file>

<file path=customXml/itemProps1.xml><?xml version="1.0" encoding="utf-8"?>
<ds:datastoreItem xmlns:ds="http://schemas.openxmlformats.org/officeDocument/2006/customXml" ds:itemID="{4CC51ACC-A796-4EA8-8895-5D7AC9ED20A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5888412-6F1F-4C51-826C-2CEF73D932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e80d78f-8e15-4eee-8dfd-1f1311999a75"/>
    <ds:schemaRef ds:uri="b282199b-4ca4-44fe-b967-053ff9ab262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2C2C31A-48FA-44D7-ABCD-4FBDB0B805CD}">
  <ds:schemaRefs>
    <ds:schemaRef ds:uri="b282199b-4ca4-44fe-b967-053ff9ab262a"/>
    <ds:schemaRef ds:uri="ce80d78f-8e15-4eee-8dfd-1f1311999a7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1333</Words>
  <Application>Microsoft Office PowerPoint</Application>
  <PresentationFormat>Widescreen</PresentationFormat>
  <Paragraphs>252</Paragraphs>
  <Slides>30</Slides>
  <Notes>30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Aptos</vt:lpstr>
      <vt:lpstr>Arial</vt:lpstr>
      <vt:lpstr>Arial,Sans-Serif</vt:lpstr>
      <vt:lpstr>Calibri</vt:lpstr>
      <vt:lpstr>Calibri Light</vt:lpstr>
      <vt:lpstr>Symbol</vt:lpstr>
      <vt:lpstr>TW Cen MT</vt:lpstr>
      <vt:lpstr>TW Cen MT</vt:lpstr>
      <vt:lpstr>Tw Cen MT Condensed</vt:lpstr>
      <vt:lpstr>Office Theme</vt:lpstr>
      <vt:lpstr>Acrobat Document</vt:lpstr>
      <vt:lpstr>Construction &amp; demolition policy Frisco</vt:lpstr>
      <vt:lpstr>PowerPoint Presentation</vt:lpstr>
      <vt:lpstr>Project goal</vt:lpstr>
      <vt:lpstr>Today's AGENDA</vt:lpstr>
      <vt:lpstr>PowerPoint Presentation</vt:lpstr>
      <vt:lpstr>WHY c&amp;D?</vt:lpstr>
      <vt:lpstr>Why summit county?</vt:lpstr>
      <vt:lpstr>Summit County  5-Year Construction and Demolition Plan</vt:lpstr>
      <vt:lpstr>PowerPoint Presentation</vt:lpstr>
      <vt:lpstr>Summary of engagements</vt:lpstr>
      <vt:lpstr>Zero Waste Task Force Participants</vt:lpstr>
      <vt:lpstr>PowerPoint Presentation</vt:lpstr>
      <vt:lpstr>PILOT Overview</vt:lpstr>
      <vt:lpstr>Pilot Results</vt:lpstr>
      <vt:lpstr>Pilot Recommendations</vt:lpstr>
      <vt:lpstr>Zero waste Task force meetings</vt:lpstr>
      <vt:lpstr>Policy options considered</vt:lpstr>
      <vt:lpstr>PowerPoint Presentation</vt:lpstr>
      <vt:lpstr>Respondents (71)</vt:lpstr>
      <vt:lpstr>Builders key findings</vt:lpstr>
      <vt:lpstr>PowerPoint Presentation</vt:lpstr>
      <vt:lpstr>PowerPoint Presentation</vt:lpstr>
      <vt:lpstr>PowerPoint Presentation</vt:lpstr>
      <vt:lpstr>PowerPoint Presentation</vt:lpstr>
      <vt:lpstr>Recommended Ordinance Requirements</vt:lpstr>
      <vt:lpstr>Construction Materials Management Plan Example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Recycling Market Development Center Intro</dc:title>
  <dc:creator>Bryce Hesterman</dc:creator>
  <cp:lastModifiedBy>Coryanne Mansell</cp:lastModifiedBy>
  <cp:revision>4</cp:revision>
  <dcterms:created xsi:type="dcterms:W3CDTF">2021-01-14T05:10:21Z</dcterms:created>
  <dcterms:modified xsi:type="dcterms:W3CDTF">2024-06-21T20:12:40Z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0x010100B353A5C1D432E24C8E93D366ADD09122</vt:lpwstr>
  </property>
  <property fmtid="{D5CDD505-2E9C-101B-9397-08002B2CF9AE}" pid="3" name="MediaServiceImageTags">
    <vt:lpwstr/>
  </property>
</Properties>
</file>