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85_5CE71A3E.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6" r:id="rId5"/>
    <p:sldId id="277" r:id="rId6"/>
    <p:sldId id="384" r:id="rId7"/>
    <p:sldId id="434" r:id="rId8"/>
    <p:sldId id="435" r:id="rId9"/>
    <p:sldId id="436" r:id="rId10"/>
    <p:sldId id="432" r:id="rId11"/>
    <p:sldId id="412" r:id="rId12"/>
    <p:sldId id="437" r:id="rId13"/>
    <p:sldId id="328" r:id="rId14"/>
    <p:sldId id="372" r:id="rId15"/>
    <p:sldId id="343" r:id="rId16"/>
    <p:sldId id="352" r:id="rId17"/>
    <p:sldId id="382" r:id="rId18"/>
    <p:sldId id="338" r:id="rId19"/>
    <p:sldId id="339" r:id="rId20"/>
    <p:sldId id="340" r:id="rId21"/>
    <p:sldId id="351" r:id="rId22"/>
    <p:sldId id="391" r:id="rId23"/>
    <p:sldId id="386" r:id="rId24"/>
    <p:sldId id="387" r:id="rId25"/>
    <p:sldId id="389" r:id="rId26"/>
    <p:sldId id="393" r:id="rId27"/>
    <p:sldId id="413" r:id="rId28"/>
    <p:sldId id="359" r:id="rId29"/>
    <p:sldId id="390" r:id="rId30"/>
    <p:sldId id="380" r:id="rId31"/>
    <p:sldId id="424" r:id="rId32"/>
    <p:sldId id="439" r:id="rId33"/>
    <p:sldId id="43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B68C0D-5A71-60B2-C9DB-4BA073D4A83A}" name="Sandoval, Keven (VOLPE)" initials="KS" userId="S::Keven.Sandoval@ad.dot.gov::2c9ebb95-f26f-4a23-903c-633e08ccb09f" providerId="AD"/>
  <p188:author id="{9787534C-314F-5C9E-4F3A-22F02FB7C112}" name="Vennema, Alessandra (Volpe)" initials="AV" userId="S::Alessandra.Vennema@ad.dot.gov::160b0ecf-ba40-4326-a0a2-136baa29fc7b" providerId="AD"/>
  <p188:author id="{2CEB9491-ECFE-C72E-93F2-357D0AC9ECBE}" name="Tran, Hoamy (Volpe)" initials="TH(" userId="S::Hoamy.Tran@ad.dot.gov::10f63106-314d-4627-a6f3-e2a1c7406053" providerId="AD"/>
  <p188:author id="{2ADA21A1-70DE-61E7-5CC5-201A82E9FCCB}" name="Abo, Sophie (Volpe)" initials="AS(" userId="S::Sophie.Abo@ad.dot.gov::6d475338-f9ae-4509-9fbe-9e25e9919cb4" providerId="AD"/>
  <p188:author id="{2FF146CD-F7A7-D26B-E345-8902615D3B7A}" name="Massman, Samuel - FS, CO" initials="MSFC" userId="S::samuel.massman@usda.gov::a61ec65d-5318-4c4f-82e1-6ff9339c0db9" providerId="AD"/>
  <p188:author id="{E2E44CFA-EBF0-EC4C-2AE0-D146B0539C8B}" name="Rasmussen, Benjamin (Volpe)" initials="RB(" userId="S::Benjamin.Rasmussen@ad.dot.gov::b9b57c5c-1aed-4177-893a-ef1da01f584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orn, Jacob (Volpe)" initials="KJ(" lastIdx="11" clrIdx="0">
    <p:extLst>
      <p:ext uri="{19B8F6BF-5375-455C-9EA6-DF929625EA0E}">
        <p15:presenceInfo xmlns:p15="http://schemas.microsoft.com/office/powerpoint/2012/main" userId="S::Jacob.Korn@ad.dot.gov::6b1a7074-e01c-4a59-81f0-f270a42fce81" providerId="AD"/>
      </p:ext>
    </p:extLst>
  </p:cmAuthor>
  <p:cmAuthor id="2" name="Rasmussen, Benjamin (Volpe)" initials="RB(" lastIdx="1" clrIdx="1">
    <p:extLst>
      <p:ext uri="{19B8F6BF-5375-455C-9EA6-DF929625EA0E}">
        <p15:presenceInfo xmlns:p15="http://schemas.microsoft.com/office/powerpoint/2012/main" userId="S::Benjamin.Rasmussen@ad.dot.gov::b9b57c5c-1aed-4177-893a-ef1da01f584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DFB"/>
    <a:srgbClr val="E48312"/>
    <a:srgbClr val="1D1D1D"/>
    <a:srgbClr val="EFF0ED"/>
    <a:srgbClr val="DCDFDA"/>
    <a:srgbClr val="E5AFD0"/>
    <a:srgbClr val="CEAF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D401BE-9FC3-4C37-BBAF-C70403E4874E}" v="8" dt="2024-06-10T19:55:01.2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37" autoAdjust="0"/>
  </p:normalViewPr>
  <p:slideViewPr>
    <p:cSldViewPr snapToGrid="0">
      <p:cViewPr varScale="1">
        <p:scale>
          <a:sx n="64" d="100"/>
          <a:sy n="64" d="100"/>
        </p:scale>
        <p:origin x="780"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Vntscex.local\dfs\PublicLands\USFS\White_River\Summit%20County\TH%20Batch%201%20-%20Willowbrook%20and%20Angler\TH%20Batch%201%20Data\20230616%20Parking%20Incidents%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even.Sandoval\AppData\Roaming\Microsoft\Excel\TH%20Study_Miners%20Creek_MASTER%20(version%201).xlsb"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even.Sandoval\AppData\Roaming\Microsoft\Excel\TH%20Study_Miners%20Creek_MASTER%20(version%201).xlsb"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even.Sandoval\Desktop\Projects\Summit%20County\TH%20Study_Miners%20Creek_MASTER(AutoRecovered).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u="none" strike="noStrike" kern="1200" spc="0" baseline="0" dirty="0">
                <a:solidFill>
                  <a:sysClr val="windowText" lastClr="000000">
                    <a:lumMod val="65000"/>
                    <a:lumOff val="35000"/>
                  </a:sysClr>
                </a:solidFill>
              </a:rPr>
              <a:t>Total Parking Incidents by Days of the Week</a:t>
            </a:r>
          </a:p>
          <a:p>
            <a:pPr>
              <a:defRPr/>
            </a:pPr>
            <a:r>
              <a:rPr lang="en-US" sz="1400" b="0" i="0" u="none" strike="noStrike" kern="1200" spc="0" baseline="0" dirty="0">
                <a:solidFill>
                  <a:sysClr val="windowText" lastClr="000000">
                    <a:lumMod val="65000"/>
                    <a:lumOff val="35000"/>
                  </a:sysClr>
                </a:solidFill>
              </a:rPr>
              <a:t>at Willowbrook Trailhead (2018 –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cat>
            <c:strRef>
              <c:f>'W by Time-Day'!$A$28:$A$34</c:f>
              <c:strCache>
                <c:ptCount val="7"/>
                <c:pt idx="0">
                  <c:v>Monday</c:v>
                </c:pt>
                <c:pt idx="1">
                  <c:v>Tuesday</c:v>
                </c:pt>
                <c:pt idx="2">
                  <c:v>Wednesday</c:v>
                </c:pt>
                <c:pt idx="3">
                  <c:v>Thursday</c:v>
                </c:pt>
                <c:pt idx="4">
                  <c:v>Friday</c:v>
                </c:pt>
                <c:pt idx="5">
                  <c:v>Saturday</c:v>
                </c:pt>
                <c:pt idx="6">
                  <c:v>Sunday</c:v>
                </c:pt>
              </c:strCache>
            </c:strRef>
          </c:cat>
          <c:val>
            <c:numRef>
              <c:f>'W by Time-Day'!$B$28:$B$34</c:f>
              <c:numCache>
                <c:formatCode>General</c:formatCode>
                <c:ptCount val="7"/>
                <c:pt idx="0">
                  <c:v>43</c:v>
                </c:pt>
                <c:pt idx="1">
                  <c:v>25</c:v>
                </c:pt>
                <c:pt idx="2">
                  <c:v>19</c:v>
                </c:pt>
                <c:pt idx="3">
                  <c:v>29</c:v>
                </c:pt>
                <c:pt idx="4">
                  <c:v>40</c:v>
                </c:pt>
                <c:pt idx="5">
                  <c:v>70</c:v>
                </c:pt>
                <c:pt idx="6">
                  <c:v>52</c:v>
                </c:pt>
              </c:numCache>
            </c:numRef>
          </c:val>
          <c:smooth val="0"/>
          <c:extLst>
            <c:ext xmlns:c16="http://schemas.microsoft.com/office/drawing/2014/chart" uri="{C3380CC4-5D6E-409C-BE32-E72D297353CC}">
              <c16:uniqueId val="{00000000-B985-4F7F-9700-3BA726E5CCF5}"/>
            </c:ext>
          </c:extLst>
        </c:ser>
        <c:dLbls>
          <c:showLegendKey val="0"/>
          <c:showVal val="0"/>
          <c:showCatName val="0"/>
          <c:showSerName val="0"/>
          <c:showPercent val="0"/>
          <c:showBubbleSize val="0"/>
        </c:dLbls>
        <c:smooth val="0"/>
        <c:axId val="883094008"/>
        <c:axId val="883093288"/>
      </c:lineChart>
      <c:catAx>
        <c:axId val="883094008"/>
        <c:scaling>
          <c:orientation val="minMax"/>
        </c:scaling>
        <c:delete val="0"/>
        <c:axPos val="b"/>
        <c:numFmt formatCode="General" sourceLinked="1"/>
        <c:majorTickMark val="cross"/>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3093288"/>
        <c:crosses val="autoZero"/>
        <c:auto val="1"/>
        <c:lblAlgn val="ctr"/>
        <c:lblOffset val="100"/>
        <c:noMultiLvlLbl val="0"/>
      </c:catAx>
      <c:valAx>
        <c:axId val="883093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aseline="0" dirty="0"/>
                  <a:t>Parking Incidents</a:t>
                </a:r>
                <a:endParaRPr lang="en-US"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3094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'Highest Occupancy'!$F$2:$F$8</c:f>
              <c:strCache>
                <c:ptCount val="7"/>
                <c:pt idx="0">
                  <c:v>Monday</c:v>
                </c:pt>
                <c:pt idx="1">
                  <c:v>Tuesday</c:v>
                </c:pt>
                <c:pt idx="2">
                  <c:v>Wednesday</c:v>
                </c:pt>
                <c:pt idx="3">
                  <c:v>Thursday</c:v>
                </c:pt>
                <c:pt idx="4">
                  <c:v>Friday</c:v>
                </c:pt>
                <c:pt idx="5">
                  <c:v>Saturday</c:v>
                </c:pt>
                <c:pt idx="6">
                  <c:v>Sunday</c:v>
                </c:pt>
              </c:strCache>
            </c:strRef>
          </c:cat>
          <c:val>
            <c:numRef>
              <c:f>'Highest Occupancy'!$G$2:$G$8</c:f>
              <c:numCache>
                <c:formatCode>0%</c:formatCode>
                <c:ptCount val="7"/>
                <c:pt idx="0">
                  <c:v>0.86</c:v>
                </c:pt>
                <c:pt idx="1">
                  <c:v>1.1399999999999999</c:v>
                </c:pt>
                <c:pt idx="2">
                  <c:v>1.57</c:v>
                </c:pt>
                <c:pt idx="3">
                  <c:v>0.86</c:v>
                </c:pt>
                <c:pt idx="4">
                  <c:v>1</c:v>
                </c:pt>
                <c:pt idx="5">
                  <c:v>1.36</c:v>
                </c:pt>
                <c:pt idx="6">
                  <c:v>1.21</c:v>
                </c:pt>
              </c:numCache>
            </c:numRef>
          </c:val>
          <c:extLst>
            <c:ext xmlns:c16="http://schemas.microsoft.com/office/drawing/2014/chart" uri="{C3380CC4-5D6E-409C-BE32-E72D297353CC}">
              <c16:uniqueId val="{00000000-D60F-44B7-BCA4-B66B9341D439}"/>
            </c:ext>
          </c:extLst>
        </c:ser>
        <c:dLbls>
          <c:showLegendKey val="0"/>
          <c:showVal val="0"/>
          <c:showCatName val="0"/>
          <c:showSerName val="0"/>
          <c:showPercent val="0"/>
          <c:showBubbleSize val="0"/>
        </c:dLbls>
        <c:gapWidth val="219"/>
        <c:overlap val="-27"/>
        <c:axId val="411416264"/>
        <c:axId val="411415904"/>
      </c:barChart>
      <c:catAx>
        <c:axId val="411416264"/>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Day</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1415904"/>
        <c:crosses val="autoZero"/>
        <c:auto val="1"/>
        <c:lblAlgn val="ctr"/>
        <c:lblOffset val="100"/>
        <c:noMultiLvlLbl val="0"/>
      </c:catAx>
      <c:valAx>
        <c:axId val="411415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i="0" u="none" strike="noStrike" kern="1200" baseline="0">
                    <a:solidFill>
                      <a:sysClr val="windowText" lastClr="000000">
                        <a:lumMod val="65000"/>
                        <a:lumOff val="35000"/>
                      </a:sysClr>
                    </a:solidFill>
                  </a:rPr>
                  <a:t>Highest Occupancy Percentage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1416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'Highest Occupancy'!$K$2:$K$11</c:f>
              <c:strCache>
                <c:ptCount val="10"/>
                <c:pt idx="0">
                  <c:v>January</c:v>
                </c:pt>
                <c:pt idx="1">
                  <c:v>February</c:v>
                </c:pt>
                <c:pt idx="2">
                  <c:v>March</c:v>
                </c:pt>
                <c:pt idx="3">
                  <c:v>April</c:v>
                </c:pt>
                <c:pt idx="4">
                  <c:v>May</c:v>
                </c:pt>
                <c:pt idx="5">
                  <c:v>June</c:v>
                </c:pt>
                <c:pt idx="6">
                  <c:v>July</c:v>
                </c:pt>
                <c:pt idx="7">
                  <c:v>August</c:v>
                </c:pt>
                <c:pt idx="8">
                  <c:v>September</c:v>
                </c:pt>
                <c:pt idx="9">
                  <c:v>October</c:v>
                </c:pt>
              </c:strCache>
            </c:strRef>
          </c:cat>
          <c:val>
            <c:numRef>
              <c:f>'Highest Occupancy'!$L$2:$L$11</c:f>
              <c:numCache>
                <c:formatCode>0%</c:formatCode>
                <c:ptCount val="10"/>
                <c:pt idx="0">
                  <c:v>0.93</c:v>
                </c:pt>
                <c:pt idx="1">
                  <c:v>1.07</c:v>
                </c:pt>
                <c:pt idx="2">
                  <c:v>0.93</c:v>
                </c:pt>
                <c:pt idx="3">
                  <c:v>0.64</c:v>
                </c:pt>
                <c:pt idx="4">
                  <c:v>1.21</c:v>
                </c:pt>
                <c:pt idx="5">
                  <c:v>1.1399999999999999</c:v>
                </c:pt>
                <c:pt idx="6">
                  <c:v>1.21</c:v>
                </c:pt>
                <c:pt idx="7">
                  <c:v>1.57</c:v>
                </c:pt>
                <c:pt idx="8">
                  <c:v>1.36</c:v>
                </c:pt>
                <c:pt idx="9">
                  <c:v>1.21</c:v>
                </c:pt>
              </c:numCache>
            </c:numRef>
          </c:val>
          <c:extLst>
            <c:ext xmlns:c16="http://schemas.microsoft.com/office/drawing/2014/chart" uri="{C3380CC4-5D6E-409C-BE32-E72D297353CC}">
              <c16:uniqueId val="{00000000-8B9E-4535-842A-36B1EB9BB43D}"/>
            </c:ext>
          </c:extLst>
        </c:ser>
        <c:dLbls>
          <c:showLegendKey val="0"/>
          <c:showVal val="0"/>
          <c:showCatName val="0"/>
          <c:showSerName val="0"/>
          <c:showPercent val="0"/>
          <c:showBubbleSize val="0"/>
        </c:dLbls>
        <c:gapWidth val="219"/>
        <c:overlap val="-27"/>
        <c:axId val="1072513440"/>
        <c:axId val="1072515240"/>
      </c:barChart>
      <c:catAx>
        <c:axId val="10725134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2515240"/>
        <c:crosses val="autoZero"/>
        <c:auto val="1"/>
        <c:lblAlgn val="ctr"/>
        <c:lblOffset val="100"/>
        <c:noMultiLvlLbl val="0"/>
      </c:catAx>
      <c:valAx>
        <c:axId val="1072515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Highest</a:t>
                </a:r>
                <a:r>
                  <a:rPr lang="en-US" b="1" baseline="0"/>
                  <a:t> Occupancy Percentage</a:t>
                </a:r>
                <a:endParaRPr lang="en-US"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2513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'Highest Occupancy'!$A$2:$A$25</c:f>
              <c:numCache>
                <c:formatCode>h:mm\ AM/PM</c:formatCode>
                <c:ptCount val="24"/>
                <c:pt idx="0">
                  <c:v>0</c:v>
                </c:pt>
                <c:pt idx="1">
                  <c:v>4.1666666666666664E-2</c:v>
                </c:pt>
                <c:pt idx="2">
                  <c:v>8.3333333333333329E-2</c:v>
                </c:pt>
                <c:pt idx="3">
                  <c:v>0.125</c:v>
                </c:pt>
                <c:pt idx="4">
                  <c:v>0.16666666666666666</c:v>
                </c:pt>
                <c:pt idx="5">
                  <c:v>0.20833333333333301</c:v>
                </c:pt>
                <c:pt idx="6">
                  <c:v>0.249999999999999</c:v>
                </c:pt>
                <c:pt idx="7">
                  <c:v>0.29166666666666602</c:v>
                </c:pt>
                <c:pt idx="8">
                  <c:v>0.33333333333333198</c:v>
                </c:pt>
                <c:pt idx="9">
                  <c:v>0.374999999999999</c:v>
                </c:pt>
                <c:pt idx="10">
                  <c:v>0.41666666666666502</c:v>
                </c:pt>
                <c:pt idx="11">
                  <c:v>0.45833333333333098</c:v>
                </c:pt>
                <c:pt idx="12">
                  <c:v>0.499999999999998</c:v>
                </c:pt>
                <c:pt idx="13">
                  <c:v>0.54166666666666397</c:v>
                </c:pt>
                <c:pt idx="14">
                  <c:v>0.58333333333333104</c:v>
                </c:pt>
                <c:pt idx="15">
                  <c:v>0.624999999999997</c:v>
                </c:pt>
                <c:pt idx="16">
                  <c:v>0.66666666666666297</c:v>
                </c:pt>
                <c:pt idx="17">
                  <c:v>0.70833333333333004</c:v>
                </c:pt>
                <c:pt idx="18">
                  <c:v>0.749999999999996</c:v>
                </c:pt>
                <c:pt idx="19">
                  <c:v>0.79166666666666197</c:v>
                </c:pt>
                <c:pt idx="20">
                  <c:v>0.83333333333332904</c:v>
                </c:pt>
                <c:pt idx="21">
                  <c:v>0.874999999999995</c:v>
                </c:pt>
                <c:pt idx="22">
                  <c:v>0.91666666666666097</c:v>
                </c:pt>
                <c:pt idx="23">
                  <c:v>0.95833333333332804</c:v>
                </c:pt>
              </c:numCache>
            </c:numRef>
          </c:cat>
          <c:val>
            <c:numRef>
              <c:f>'Highest Occupancy'!$B$2:$B$25</c:f>
              <c:numCache>
                <c:formatCode>0%</c:formatCode>
                <c:ptCount val="24"/>
                <c:pt idx="0">
                  <c:v>7.0000000000000007E-2</c:v>
                </c:pt>
                <c:pt idx="1">
                  <c:v>0.14000000000000001</c:v>
                </c:pt>
                <c:pt idx="2">
                  <c:v>7.0000000000000007E-2</c:v>
                </c:pt>
                <c:pt idx="3">
                  <c:v>7.0000000000000007E-2</c:v>
                </c:pt>
                <c:pt idx="4">
                  <c:v>0.14000000000000001</c:v>
                </c:pt>
                <c:pt idx="5">
                  <c:v>0.14000000000000001</c:v>
                </c:pt>
                <c:pt idx="6">
                  <c:v>0.21</c:v>
                </c:pt>
                <c:pt idx="7">
                  <c:v>0.21</c:v>
                </c:pt>
                <c:pt idx="8">
                  <c:v>0.36</c:v>
                </c:pt>
                <c:pt idx="9">
                  <c:v>0.5</c:v>
                </c:pt>
                <c:pt idx="10">
                  <c:v>0.86</c:v>
                </c:pt>
                <c:pt idx="11">
                  <c:v>1.07</c:v>
                </c:pt>
                <c:pt idx="12">
                  <c:v>1.07</c:v>
                </c:pt>
                <c:pt idx="13">
                  <c:v>0.93</c:v>
                </c:pt>
                <c:pt idx="14">
                  <c:v>1.21</c:v>
                </c:pt>
                <c:pt idx="15">
                  <c:v>0.93</c:v>
                </c:pt>
                <c:pt idx="16">
                  <c:v>0.5</c:v>
                </c:pt>
                <c:pt idx="17">
                  <c:v>0.56999999999999995</c:v>
                </c:pt>
                <c:pt idx="18">
                  <c:v>0.5</c:v>
                </c:pt>
                <c:pt idx="19">
                  <c:v>0.28999999999999998</c:v>
                </c:pt>
                <c:pt idx="20">
                  <c:v>0.28999999999999998</c:v>
                </c:pt>
                <c:pt idx="21">
                  <c:v>0.14000000000000001</c:v>
                </c:pt>
                <c:pt idx="22">
                  <c:v>0.21</c:v>
                </c:pt>
                <c:pt idx="23">
                  <c:v>0.21</c:v>
                </c:pt>
              </c:numCache>
            </c:numRef>
          </c:val>
          <c:extLst>
            <c:ext xmlns:c16="http://schemas.microsoft.com/office/drawing/2014/chart" uri="{C3380CC4-5D6E-409C-BE32-E72D297353CC}">
              <c16:uniqueId val="{00000000-3A87-4C8F-BC6B-9762D7AB25C3}"/>
            </c:ext>
          </c:extLst>
        </c:ser>
        <c:dLbls>
          <c:showLegendKey val="0"/>
          <c:showVal val="0"/>
          <c:showCatName val="0"/>
          <c:showSerName val="0"/>
          <c:showPercent val="0"/>
          <c:showBubbleSize val="0"/>
        </c:dLbls>
        <c:gapWidth val="219"/>
        <c:overlap val="-27"/>
        <c:axId val="564973480"/>
        <c:axId val="564974920"/>
      </c:barChart>
      <c:catAx>
        <c:axId val="564973480"/>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b="1"/>
                  <a:t>Hour</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h:mm\ AM/P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4974920"/>
        <c:crosses val="autoZero"/>
        <c:auto val="1"/>
        <c:lblAlgn val="ctr"/>
        <c:lblOffset val="100"/>
        <c:noMultiLvlLbl val="0"/>
      </c:catAx>
      <c:valAx>
        <c:axId val="564974920"/>
        <c:scaling>
          <c:orientation val="minMax"/>
          <c:max val="1.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1"/>
                  <a:t>Highest</a:t>
                </a:r>
                <a:r>
                  <a:rPr lang="en-US" b="1" baseline="0"/>
                  <a:t> Occupancy Percentage</a:t>
                </a:r>
                <a:endParaRPr lang="en-US"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4973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85_5CE71A3E.xml><?xml version="1.0" encoding="utf-8"?>
<p188:cmLst xmlns:a="http://schemas.openxmlformats.org/drawingml/2006/main" xmlns:r="http://schemas.openxmlformats.org/officeDocument/2006/relationships" xmlns:p188="http://schemas.microsoft.com/office/powerpoint/2018/8/main">
  <p188:cm id="{12DC5E5A-6345-4135-AE0E-00B92F42C503}" authorId="{2FF146CD-F7A7-D26B-E345-8902615D3B7A}" status="resolved" created="2023-10-30T23:34:49.801">
    <pc:sldMkLst xmlns:pc="http://schemas.microsoft.com/office/powerpoint/2013/main/command">
      <pc:docMk/>
      <pc:sldMk cId="1613958463" sldId="357"/>
    </pc:sldMkLst>
    <p188:replyLst>
      <p188:reply id="{E2E6A52F-5167-4363-BB86-A35BF3E275CB}" authorId="{2ADA21A1-70DE-61E7-5CC5-201A82E9FCCB}" created="2023-11-08T19:55:31.744">
        <p188:txBody>
          <a:bodyPr/>
          <a:lstStyle/>
          <a:p>
            <a:r>
              <a:rPr lang="en-US"/>
              <a:t>Sam - potentially directing people to park on the shoulder of 2nd Avenue which is the main access road to Peaks Zach’s Stop. There is also a pretty big open lot at 2nd Ave and Granite for example, just a few blocks from the TH. 
But anyway, yes, my idea was around both creating or directing people towards parking close to the center of town and then providing wayfinding from that location to the trailhead…
</a:t>
            </a:r>
          </a:p>
        </p188:txBody>
      </p188:reply>
      <p188:reply id="{AD2A7153-36BA-449D-8705-B948EDB7516C}" authorId="{2ADA21A1-70DE-61E7-5CC5-201A82E9FCCB}" created="2023-11-08T20:00:13.447">
        <p188:txBody>
          <a:bodyPr/>
          <a:lstStyle/>
          <a:p>
            <a:r>
              <a:rPr lang="en-US"/>
              <a:t>Chris - I agree with the recommendation to add signage directing people from the Granite/2nd parking lot to the Zach’s stop trailhead.  I think there is also sufficient space to recommend adding parallel parking on the west side of 2nd Ave for the trailhead.  However, this parking could only be added north of Pitkin Ave, as I do not see enough space south of Pitkin to add on-street parking.  Also, I just want to reiterate that I hear a lot of complaints of vehicles looping around Meridian and Belford looking for parking, so any recommendations for capturing parking before this area and preventing vehicles from entering this neighborhood would be beneficial.</a:t>
            </a:r>
          </a:p>
        </p188:txBody>
      </p188:reply>
    </p188:replyLst>
    <p188:txBody>
      <a:bodyPr/>
      <a:lstStyle/>
      <a:p>
        <a:r>
          <a:rPr lang="en-US"/>
          <a:t>Should there be a recommendation about providing central parking near main street and directing people down 2nd avenue to the TH?</a:t>
        </a:r>
      </a:p>
    </p188:txBody>
  </p188:cm>
  <p188:cm id="{18C2B418-BEC7-4956-9065-86F4498DCEE3}" authorId="{2FF146CD-F7A7-D26B-E345-8902615D3B7A}" status="resolved" created="2023-10-30T23:35:32.331">
    <pc:sldMkLst xmlns:pc="http://schemas.microsoft.com/office/powerpoint/2013/main/command">
      <pc:docMk/>
      <pc:sldMk cId="1613958463" sldId="357"/>
    </pc:sldMkLst>
    <p188:txBody>
      <a:bodyPr/>
      <a:lstStyle/>
      <a:p>
        <a:r>
          <a:rPr lang="en-US"/>
          <a:t>For #2: should there be something about designing to allow for technology to display when parking is available?</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2F652E-880B-4C22-AB18-4850BDDF2173}"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3BAC2AFB-312A-497B-94B0-7BB235FB765B}">
      <dgm:prSet phldrT="[Text]" custT="1"/>
      <dgm:spPr/>
      <dgm:t>
        <a:bodyPr/>
        <a:lstStyle/>
        <a:p>
          <a:r>
            <a:rPr lang="en-US" sz="3600"/>
            <a:t>Confirm Issues &amp; Objectives</a:t>
          </a:r>
        </a:p>
      </dgm:t>
    </dgm:pt>
    <dgm:pt modelId="{5C6A1590-5D70-4AB6-BB7B-B51A880A2D08}" type="parTrans" cxnId="{91A0C6EC-BB4F-4749-ACF9-B454CEF11E46}">
      <dgm:prSet/>
      <dgm:spPr/>
      <dgm:t>
        <a:bodyPr/>
        <a:lstStyle/>
        <a:p>
          <a:endParaRPr lang="en-US"/>
        </a:p>
      </dgm:t>
    </dgm:pt>
    <dgm:pt modelId="{2F59D2B7-D41F-47AA-B097-686DF7D17250}" type="sibTrans" cxnId="{91A0C6EC-BB4F-4749-ACF9-B454CEF11E46}">
      <dgm:prSet/>
      <dgm:spPr/>
      <dgm:t>
        <a:bodyPr/>
        <a:lstStyle/>
        <a:p>
          <a:endParaRPr lang="en-US"/>
        </a:p>
      </dgm:t>
    </dgm:pt>
    <dgm:pt modelId="{8F977D56-0535-4200-B4CF-1A7E92849068}">
      <dgm:prSet phldrT="[Text]"/>
      <dgm:spPr/>
      <dgm:t>
        <a:bodyPr/>
        <a:lstStyle/>
        <a:p>
          <a:r>
            <a:rPr lang="en-US"/>
            <a:t>Establish Context</a:t>
          </a:r>
        </a:p>
      </dgm:t>
    </dgm:pt>
    <dgm:pt modelId="{471EB7B3-802C-45D2-B09F-EE45102B00B7}" type="parTrans" cxnId="{F7FDC884-2033-40C6-A671-0A211913C5FB}">
      <dgm:prSet/>
      <dgm:spPr/>
      <dgm:t>
        <a:bodyPr/>
        <a:lstStyle/>
        <a:p>
          <a:endParaRPr lang="en-US"/>
        </a:p>
      </dgm:t>
    </dgm:pt>
    <dgm:pt modelId="{D0445FF8-A3FC-4812-A7BA-0BBB24B76E4D}" type="sibTrans" cxnId="{F7FDC884-2033-40C6-A671-0A211913C5FB}">
      <dgm:prSet/>
      <dgm:spPr/>
      <dgm:t>
        <a:bodyPr/>
        <a:lstStyle/>
        <a:p>
          <a:endParaRPr lang="en-US"/>
        </a:p>
      </dgm:t>
    </dgm:pt>
    <dgm:pt modelId="{708174C4-5C6D-42C9-90FA-E6FE0B11EE1A}">
      <dgm:prSet phldrT="[Text]"/>
      <dgm:spPr/>
      <dgm:t>
        <a:bodyPr/>
        <a:lstStyle/>
        <a:p>
          <a:r>
            <a:rPr lang="en-US"/>
            <a:t>Analyze Available Data Sets  </a:t>
          </a:r>
        </a:p>
      </dgm:t>
    </dgm:pt>
    <dgm:pt modelId="{86C0159B-2DF6-42EC-A879-263B04EF92C3}" type="parTrans" cxnId="{1BC9695F-5D4C-4594-A27C-1A078349F47B}">
      <dgm:prSet/>
      <dgm:spPr/>
      <dgm:t>
        <a:bodyPr/>
        <a:lstStyle/>
        <a:p>
          <a:endParaRPr lang="en-US"/>
        </a:p>
      </dgm:t>
    </dgm:pt>
    <dgm:pt modelId="{EA1280E3-7ED0-48E2-9C12-7292D0AFFB95}" type="sibTrans" cxnId="{1BC9695F-5D4C-4594-A27C-1A078349F47B}">
      <dgm:prSet/>
      <dgm:spPr/>
      <dgm:t>
        <a:bodyPr/>
        <a:lstStyle/>
        <a:p>
          <a:endParaRPr lang="en-US"/>
        </a:p>
      </dgm:t>
    </dgm:pt>
    <dgm:pt modelId="{25D655D1-5F3D-4BA8-ADB3-CFC565D56D5C}">
      <dgm:prSet phldrT="[Text]"/>
      <dgm:spPr/>
      <dgm:t>
        <a:bodyPr/>
        <a:lstStyle/>
        <a:p>
          <a:r>
            <a:rPr lang="en-US"/>
            <a:t>Site Analysis </a:t>
          </a:r>
        </a:p>
      </dgm:t>
    </dgm:pt>
    <dgm:pt modelId="{083513A8-6335-4D3C-9222-E8C99ECDBFCB}" type="parTrans" cxnId="{2B5A6D68-6E18-4AFC-9128-F75A0CB34E22}">
      <dgm:prSet/>
      <dgm:spPr/>
      <dgm:t>
        <a:bodyPr/>
        <a:lstStyle/>
        <a:p>
          <a:endParaRPr lang="en-US"/>
        </a:p>
      </dgm:t>
    </dgm:pt>
    <dgm:pt modelId="{B36BC993-2467-42F7-A738-54DF1AA0E1BA}" type="sibTrans" cxnId="{2B5A6D68-6E18-4AFC-9128-F75A0CB34E22}">
      <dgm:prSet/>
      <dgm:spPr/>
      <dgm:t>
        <a:bodyPr/>
        <a:lstStyle/>
        <a:p>
          <a:endParaRPr lang="en-US"/>
        </a:p>
      </dgm:t>
    </dgm:pt>
    <dgm:pt modelId="{17723099-6936-4743-91D9-5C767A38BBDB}">
      <dgm:prSet phldrT="[Text]"/>
      <dgm:spPr/>
      <dgm:t>
        <a:bodyPr/>
        <a:lstStyle/>
        <a:p>
          <a:r>
            <a:rPr lang="en-US"/>
            <a:t>Align with Potential Tools</a:t>
          </a:r>
        </a:p>
      </dgm:t>
    </dgm:pt>
    <dgm:pt modelId="{D3CE310E-A930-4B20-BFA4-F344F68262C3}" type="parTrans" cxnId="{F025CE88-5C4C-4FCE-A1D6-E84CB914326A}">
      <dgm:prSet/>
      <dgm:spPr/>
      <dgm:t>
        <a:bodyPr/>
        <a:lstStyle/>
        <a:p>
          <a:endParaRPr lang="en-US"/>
        </a:p>
      </dgm:t>
    </dgm:pt>
    <dgm:pt modelId="{96C5DC89-73AA-4454-8E62-FD1B634F506F}" type="sibTrans" cxnId="{F025CE88-5C4C-4FCE-A1D6-E84CB914326A}">
      <dgm:prSet/>
      <dgm:spPr/>
      <dgm:t>
        <a:bodyPr/>
        <a:lstStyle/>
        <a:p>
          <a:endParaRPr lang="en-US"/>
        </a:p>
      </dgm:t>
    </dgm:pt>
    <dgm:pt modelId="{5598A333-1E17-4310-BE93-13C7095228B6}" type="pres">
      <dgm:prSet presAssocID="{032F652E-880B-4C22-AB18-4850BDDF2173}" presName="outerComposite" presStyleCnt="0">
        <dgm:presLayoutVars>
          <dgm:chMax val="5"/>
          <dgm:dir/>
          <dgm:resizeHandles val="exact"/>
        </dgm:presLayoutVars>
      </dgm:prSet>
      <dgm:spPr/>
    </dgm:pt>
    <dgm:pt modelId="{10558AF6-EFFB-456C-A4A5-A42C16DD061D}" type="pres">
      <dgm:prSet presAssocID="{032F652E-880B-4C22-AB18-4850BDDF2173}" presName="dummyMaxCanvas" presStyleCnt="0">
        <dgm:presLayoutVars/>
      </dgm:prSet>
      <dgm:spPr/>
    </dgm:pt>
    <dgm:pt modelId="{6E7DCCFF-877E-4AF3-AA61-7651C1065D47}" type="pres">
      <dgm:prSet presAssocID="{032F652E-880B-4C22-AB18-4850BDDF2173}" presName="FiveNodes_1" presStyleLbl="node1" presStyleIdx="0" presStyleCnt="5" custScaleX="108750" custScaleY="95237" custLinFactNeighborY="1497">
        <dgm:presLayoutVars>
          <dgm:bulletEnabled val="1"/>
        </dgm:presLayoutVars>
      </dgm:prSet>
      <dgm:spPr/>
    </dgm:pt>
    <dgm:pt modelId="{E7D6D8BA-9270-4460-A046-F3D126617C74}" type="pres">
      <dgm:prSet presAssocID="{032F652E-880B-4C22-AB18-4850BDDF2173}" presName="FiveNodes_2" presStyleLbl="node1" presStyleIdx="1" presStyleCnt="5">
        <dgm:presLayoutVars>
          <dgm:bulletEnabled val="1"/>
        </dgm:presLayoutVars>
      </dgm:prSet>
      <dgm:spPr/>
    </dgm:pt>
    <dgm:pt modelId="{4F08FC13-43CE-4E7D-8C04-0D8FCBF1D3D0}" type="pres">
      <dgm:prSet presAssocID="{032F652E-880B-4C22-AB18-4850BDDF2173}" presName="FiveNodes_3" presStyleLbl="node1" presStyleIdx="2" presStyleCnt="5">
        <dgm:presLayoutVars>
          <dgm:bulletEnabled val="1"/>
        </dgm:presLayoutVars>
      </dgm:prSet>
      <dgm:spPr/>
    </dgm:pt>
    <dgm:pt modelId="{7F5C23E9-8B83-4766-ABF2-00E7296610C9}" type="pres">
      <dgm:prSet presAssocID="{032F652E-880B-4C22-AB18-4850BDDF2173}" presName="FiveNodes_4" presStyleLbl="node1" presStyleIdx="3" presStyleCnt="5">
        <dgm:presLayoutVars>
          <dgm:bulletEnabled val="1"/>
        </dgm:presLayoutVars>
      </dgm:prSet>
      <dgm:spPr/>
    </dgm:pt>
    <dgm:pt modelId="{C0D61AA7-DABB-4103-9297-A645E04698B0}" type="pres">
      <dgm:prSet presAssocID="{032F652E-880B-4C22-AB18-4850BDDF2173}" presName="FiveNodes_5" presStyleLbl="node1" presStyleIdx="4" presStyleCnt="5">
        <dgm:presLayoutVars>
          <dgm:bulletEnabled val="1"/>
        </dgm:presLayoutVars>
      </dgm:prSet>
      <dgm:spPr/>
    </dgm:pt>
    <dgm:pt modelId="{B350D29C-B72C-4E55-8679-8D695AA5B6E9}" type="pres">
      <dgm:prSet presAssocID="{032F652E-880B-4C22-AB18-4850BDDF2173}" presName="FiveConn_1-2" presStyleLbl="fgAccFollowNode1" presStyleIdx="0" presStyleCnt="4">
        <dgm:presLayoutVars>
          <dgm:bulletEnabled val="1"/>
        </dgm:presLayoutVars>
      </dgm:prSet>
      <dgm:spPr/>
    </dgm:pt>
    <dgm:pt modelId="{71B2D474-F356-4078-8D40-E9DACBA54628}" type="pres">
      <dgm:prSet presAssocID="{032F652E-880B-4C22-AB18-4850BDDF2173}" presName="FiveConn_2-3" presStyleLbl="fgAccFollowNode1" presStyleIdx="1" presStyleCnt="4">
        <dgm:presLayoutVars>
          <dgm:bulletEnabled val="1"/>
        </dgm:presLayoutVars>
      </dgm:prSet>
      <dgm:spPr/>
    </dgm:pt>
    <dgm:pt modelId="{CCE0A49D-4D26-457A-859C-FA4EBDE0C464}" type="pres">
      <dgm:prSet presAssocID="{032F652E-880B-4C22-AB18-4850BDDF2173}" presName="FiveConn_3-4" presStyleLbl="fgAccFollowNode1" presStyleIdx="2" presStyleCnt="4">
        <dgm:presLayoutVars>
          <dgm:bulletEnabled val="1"/>
        </dgm:presLayoutVars>
      </dgm:prSet>
      <dgm:spPr/>
    </dgm:pt>
    <dgm:pt modelId="{1058C30E-4270-4F7B-A228-2217D1DE34E8}" type="pres">
      <dgm:prSet presAssocID="{032F652E-880B-4C22-AB18-4850BDDF2173}" presName="FiveConn_4-5" presStyleLbl="fgAccFollowNode1" presStyleIdx="3" presStyleCnt="4">
        <dgm:presLayoutVars>
          <dgm:bulletEnabled val="1"/>
        </dgm:presLayoutVars>
      </dgm:prSet>
      <dgm:spPr/>
    </dgm:pt>
    <dgm:pt modelId="{0D46C644-F8FD-4A8B-9C54-2BCB9262F5C8}" type="pres">
      <dgm:prSet presAssocID="{032F652E-880B-4C22-AB18-4850BDDF2173}" presName="FiveNodes_1_text" presStyleLbl="node1" presStyleIdx="4" presStyleCnt="5">
        <dgm:presLayoutVars>
          <dgm:bulletEnabled val="1"/>
        </dgm:presLayoutVars>
      </dgm:prSet>
      <dgm:spPr/>
    </dgm:pt>
    <dgm:pt modelId="{9A347E80-E1BD-47B0-9625-2DFE051A4A4D}" type="pres">
      <dgm:prSet presAssocID="{032F652E-880B-4C22-AB18-4850BDDF2173}" presName="FiveNodes_2_text" presStyleLbl="node1" presStyleIdx="4" presStyleCnt="5">
        <dgm:presLayoutVars>
          <dgm:bulletEnabled val="1"/>
        </dgm:presLayoutVars>
      </dgm:prSet>
      <dgm:spPr/>
    </dgm:pt>
    <dgm:pt modelId="{F7E31D39-8FAA-4A6F-8830-1E65E021F897}" type="pres">
      <dgm:prSet presAssocID="{032F652E-880B-4C22-AB18-4850BDDF2173}" presName="FiveNodes_3_text" presStyleLbl="node1" presStyleIdx="4" presStyleCnt="5">
        <dgm:presLayoutVars>
          <dgm:bulletEnabled val="1"/>
        </dgm:presLayoutVars>
      </dgm:prSet>
      <dgm:spPr/>
    </dgm:pt>
    <dgm:pt modelId="{4C94D72A-4271-48B0-A997-AA9AF0B8C3F5}" type="pres">
      <dgm:prSet presAssocID="{032F652E-880B-4C22-AB18-4850BDDF2173}" presName="FiveNodes_4_text" presStyleLbl="node1" presStyleIdx="4" presStyleCnt="5">
        <dgm:presLayoutVars>
          <dgm:bulletEnabled val="1"/>
        </dgm:presLayoutVars>
      </dgm:prSet>
      <dgm:spPr/>
    </dgm:pt>
    <dgm:pt modelId="{D0D327F7-1851-4C30-B0D5-A865208D0767}" type="pres">
      <dgm:prSet presAssocID="{032F652E-880B-4C22-AB18-4850BDDF2173}" presName="FiveNodes_5_text" presStyleLbl="node1" presStyleIdx="4" presStyleCnt="5">
        <dgm:presLayoutVars>
          <dgm:bulletEnabled val="1"/>
        </dgm:presLayoutVars>
      </dgm:prSet>
      <dgm:spPr/>
    </dgm:pt>
  </dgm:ptLst>
  <dgm:cxnLst>
    <dgm:cxn modelId="{C1CF9400-7A97-4095-A5EC-C4012B032DD6}" type="presOf" srcId="{EA1280E3-7ED0-48E2-9C12-7292D0AFFB95}" destId="{CCE0A49D-4D26-457A-859C-FA4EBDE0C464}" srcOrd="0" destOrd="0" presId="urn:microsoft.com/office/officeart/2005/8/layout/vProcess5"/>
    <dgm:cxn modelId="{E883FD18-01C8-45C5-94A1-9EF5287E089F}" type="presOf" srcId="{2F59D2B7-D41F-47AA-B097-686DF7D17250}" destId="{B350D29C-B72C-4E55-8679-8D695AA5B6E9}" srcOrd="0" destOrd="0" presId="urn:microsoft.com/office/officeart/2005/8/layout/vProcess5"/>
    <dgm:cxn modelId="{73428A27-2CCD-4E77-A0BB-EC24642382C3}" type="presOf" srcId="{3BAC2AFB-312A-497B-94B0-7BB235FB765B}" destId="{6E7DCCFF-877E-4AF3-AA61-7651C1065D47}" srcOrd="0" destOrd="0" presId="urn:microsoft.com/office/officeart/2005/8/layout/vProcess5"/>
    <dgm:cxn modelId="{F8ABCB2E-C1AE-48EB-AB5A-AAE532D97B97}" type="presOf" srcId="{3BAC2AFB-312A-497B-94B0-7BB235FB765B}" destId="{0D46C644-F8FD-4A8B-9C54-2BCB9262F5C8}" srcOrd="1" destOrd="0" presId="urn:microsoft.com/office/officeart/2005/8/layout/vProcess5"/>
    <dgm:cxn modelId="{1BC9695F-5D4C-4594-A27C-1A078349F47B}" srcId="{032F652E-880B-4C22-AB18-4850BDDF2173}" destId="{708174C4-5C6D-42C9-90FA-E6FE0B11EE1A}" srcOrd="2" destOrd="0" parTransId="{86C0159B-2DF6-42EC-A879-263B04EF92C3}" sibTransId="{EA1280E3-7ED0-48E2-9C12-7292D0AFFB95}"/>
    <dgm:cxn modelId="{2B5A6D68-6E18-4AFC-9128-F75A0CB34E22}" srcId="{032F652E-880B-4C22-AB18-4850BDDF2173}" destId="{25D655D1-5F3D-4BA8-ADB3-CFC565D56D5C}" srcOrd="3" destOrd="0" parTransId="{083513A8-6335-4D3C-9222-E8C99ECDBFCB}" sibTransId="{B36BC993-2467-42F7-A738-54DF1AA0E1BA}"/>
    <dgm:cxn modelId="{41E3FB7C-414B-41F4-BBF0-71FDFFFBCEF4}" type="presOf" srcId="{708174C4-5C6D-42C9-90FA-E6FE0B11EE1A}" destId="{F7E31D39-8FAA-4A6F-8830-1E65E021F897}" srcOrd="1" destOrd="0" presId="urn:microsoft.com/office/officeart/2005/8/layout/vProcess5"/>
    <dgm:cxn modelId="{F7FDC884-2033-40C6-A671-0A211913C5FB}" srcId="{032F652E-880B-4C22-AB18-4850BDDF2173}" destId="{8F977D56-0535-4200-B4CF-1A7E92849068}" srcOrd="1" destOrd="0" parTransId="{471EB7B3-802C-45D2-B09F-EE45102B00B7}" sibTransId="{D0445FF8-A3FC-4812-A7BA-0BBB24B76E4D}"/>
    <dgm:cxn modelId="{F025CE88-5C4C-4FCE-A1D6-E84CB914326A}" srcId="{032F652E-880B-4C22-AB18-4850BDDF2173}" destId="{17723099-6936-4743-91D9-5C767A38BBDB}" srcOrd="4" destOrd="0" parTransId="{D3CE310E-A930-4B20-BFA4-F344F68262C3}" sibTransId="{96C5DC89-73AA-4454-8E62-FD1B634F506F}"/>
    <dgm:cxn modelId="{3DF32689-9A29-4C0E-8083-BEAA91338F38}" type="presOf" srcId="{25D655D1-5F3D-4BA8-ADB3-CFC565D56D5C}" destId="{4C94D72A-4271-48B0-A997-AA9AF0B8C3F5}" srcOrd="1" destOrd="0" presId="urn:microsoft.com/office/officeart/2005/8/layout/vProcess5"/>
    <dgm:cxn modelId="{669D4C92-51D2-4DFB-82C0-F64C263B0B79}" type="presOf" srcId="{708174C4-5C6D-42C9-90FA-E6FE0B11EE1A}" destId="{4F08FC13-43CE-4E7D-8C04-0D8FCBF1D3D0}" srcOrd="0" destOrd="0" presId="urn:microsoft.com/office/officeart/2005/8/layout/vProcess5"/>
    <dgm:cxn modelId="{792BE8A6-EBDA-48BB-A004-0DEE80A4AA5C}" type="presOf" srcId="{D0445FF8-A3FC-4812-A7BA-0BBB24B76E4D}" destId="{71B2D474-F356-4078-8D40-E9DACBA54628}" srcOrd="0" destOrd="0" presId="urn:microsoft.com/office/officeart/2005/8/layout/vProcess5"/>
    <dgm:cxn modelId="{B759CFB6-03FA-4812-A597-BA1BD025E93F}" type="presOf" srcId="{8F977D56-0535-4200-B4CF-1A7E92849068}" destId="{E7D6D8BA-9270-4460-A046-F3D126617C74}" srcOrd="0" destOrd="0" presId="urn:microsoft.com/office/officeart/2005/8/layout/vProcess5"/>
    <dgm:cxn modelId="{B8B25EB9-9BB6-48F2-85FB-A5FB79871C37}" type="presOf" srcId="{8F977D56-0535-4200-B4CF-1A7E92849068}" destId="{9A347E80-E1BD-47B0-9625-2DFE051A4A4D}" srcOrd="1" destOrd="0" presId="urn:microsoft.com/office/officeart/2005/8/layout/vProcess5"/>
    <dgm:cxn modelId="{6E5EEFC0-5C8B-4CEA-A554-E2405C224170}" type="presOf" srcId="{B36BC993-2467-42F7-A738-54DF1AA0E1BA}" destId="{1058C30E-4270-4F7B-A228-2217D1DE34E8}" srcOrd="0" destOrd="0" presId="urn:microsoft.com/office/officeart/2005/8/layout/vProcess5"/>
    <dgm:cxn modelId="{128ADEC2-AD5F-48E2-AC74-9913DDE90C37}" type="presOf" srcId="{17723099-6936-4743-91D9-5C767A38BBDB}" destId="{D0D327F7-1851-4C30-B0D5-A865208D0767}" srcOrd="1" destOrd="0" presId="urn:microsoft.com/office/officeart/2005/8/layout/vProcess5"/>
    <dgm:cxn modelId="{3D4622CC-6E4A-4DAE-B0D8-D8F886F90174}" type="presOf" srcId="{17723099-6936-4743-91D9-5C767A38BBDB}" destId="{C0D61AA7-DABB-4103-9297-A645E04698B0}" srcOrd="0" destOrd="0" presId="urn:microsoft.com/office/officeart/2005/8/layout/vProcess5"/>
    <dgm:cxn modelId="{6B4A24DC-A728-4923-952A-4FFFF4D0EC5B}" type="presOf" srcId="{25D655D1-5F3D-4BA8-ADB3-CFC565D56D5C}" destId="{7F5C23E9-8B83-4766-ABF2-00E7296610C9}" srcOrd="0" destOrd="0" presId="urn:microsoft.com/office/officeart/2005/8/layout/vProcess5"/>
    <dgm:cxn modelId="{91A0C6EC-BB4F-4749-ACF9-B454CEF11E46}" srcId="{032F652E-880B-4C22-AB18-4850BDDF2173}" destId="{3BAC2AFB-312A-497B-94B0-7BB235FB765B}" srcOrd="0" destOrd="0" parTransId="{5C6A1590-5D70-4AB6-BB7B-B51A880A2D08}" sibTransId="{2F59D2B7-D41F-47AA-B097-686DF7D17250}"/>
    <dgm:cxn modelId="{4D3694FE-4F3C-4ACD-AAA9-7C9D014A216B}" type="presOf" srcId="{032F652E-880B-4C22-AB18-4850BDDF2173}" destId="{5598A333-1E17-4310-BE93-13C7095228B6}" srcOrd="0" destOrd="0" presId="urn:microsoft.com/office/officeart/2005/8/layout/vProcess5"/>
    <dgm:cxn modelId="{547CA619-2341-4F42-A9ED-F8323BDC0E8B}" type="presParOf" srcId="{5598A333-1E17-4310-BE93-13C7095228B6}" destId="{10558AF6-EFFB-456C-A4A5-A42C16DD061D}" srcOrd="0" destOrd="0" presId="urn:microsoft.com/office/officeart/2005/8/layout/vProcess5"/>
    <dgm:cxn modelId="{43438A7C-B1F3-4E54-973B-3D340EAB91CA}" type="presParOf" srcId="{5598A333-1E17-4310-BE93-13C7095228B6}" destId="{6E7DCCFF-877E-4AF3-AA61-7651C1065D47}" srcOrd="1" destOrd="0" presId="urn:microsoft.com/office/officeart/2005/8/layout/vProcess5"/>
    <dgm:cxn modelId="{3CD906C7-A6BF-4792-A014-715CE10C1E23}" type="presParOf" srcId="{5598A333-1E17-4310-BE93-13C7095228B6}" destId="{E7D6D8BA-9270-4460-A046-F3D126617C74}" srcOrd="2" destOrd="0" presId="urn:microsoft.com/office/officeart/2005/8/layout/vProcess5"/>
    <dgm:cxn modelId="{A98226D6-82C1-49FF-99CC-C603B31848CB}" type="presParOf" srcId="{5598A333-1E17-4310-BE93-13C7095228B6}" destId="{4F08FC13-43CE-4E7D-8C04-0D8FCBF1D3D0}" srcOrd="3" destOrd="0" presId="urn:microsoft.com/office/officeart/2005/8/layout/vProcess5"/>
    <dgm:cxn modelId="{8408B4B7-1036-4ABE-92CD-CD4B79DED3CC}" type="presParOf" srcId="{5598A333-1E17-4310-BE93-13C7095228B6}" destId="{7F5C23E9-8B83-4766-ABF2-00E7296610C9}" srcOrd="4" destOrd="0" presId="urn:microsoft.com/office/officeart/2005/8/layout/vProcess5"/>
    <dgm:cxn modelId="{4FCCA79B-88B0-4ECC-B27F-4D41E0C1AE77}" type="presParOf" srcId="{5598A333-1E17-4310-BE93-13C7095228B6}" destId="{C0D61AA7-DABB-4103-9297-A645E04698B0}" srcOrd="5" destOrd="0" presId="urn:microsoft.com/office/officeart/2005/8/layout/vProcess5"/>
    <dgm:cxn modelId="{D77F0FDE-D701-4505-B223-75D7341ECF1C}" type="presParOf" srcId="{5598A333-1E17-4310-BE93-13C7095228B6}" destId="{B350D29C-B72C-4E55-8679-8D695AA5B6E9}" srcOrd="6" destOrd="0" presId="urn:microsoft.com/office/officeart/2005/8/layout/vProcess5"/>
    <dgm:cxn modelId="{AC92F71E-B4F2-4530-A3F9-EB6AF7855DBD}" type="presParOf" srcId="{5598A333-1E17-4310-BE93-13C7095228B6}" destId="{71B2D474-F356-4078-8D40-E9DACBA54628}" srcOrd="7" destOrd="0" presId="urn:microsoft.com/office/officeart/2005/8/layout/vProcess5"/>
    <dgm:cxn modelId="{5C6ACFA2-D760-451D-93C9-9030202FB91F}" type="presParOf" srcId="{5598A333-1E17-4310-BE93-13C7095228B6}" destId="{CCE0A49D-4D26-457A-859C-FA4EBDE0C464}" srcOrd="8" destOrd="0" presId="urn:microsoft.com/office/officeart/2005/8/layout/vProcess5"/>
    <dgm:cxn modelId="{CC905699-772A-4B88-AF7D-966AC96936C0}" type="presParOf" srcId="{5598A333-1E17-4310-BE93-13C7095228B6}" destId="{1058C30E-4270-4F7B-A228-2217D1DE34E8}" srcOrd="9" destOrd="0" presId="urn:microsoft.com/office/officeart/2005/8/layout/vProcess5"/>
    <dgm:cxn modelId="{0909E491-742D-4DDC-9D99-1178B5588DCB}" type="presParOf" srcId="{5598A333-1E17-4310-BE93-13C7095228B6}" destId="{0D46C644-F8FD-4A8B-9C54-2BCB9262F5C8}" srcOrd="10" destOrd="0" presId="urn:microsoft.com/office/officeart/2005/8/layout/vProcess5"/>
    <dgm:cxn modelId="{7030BD31-4D00-4364-B4A1-8581B6032AE6}" type="presParOf" srcId="{5598A333-1E17-4310-BE93-13C7095228B6}" destId="{9A347E80-E1BD-47B0-9625-2DFE051A4A4D}" srcOrd="11" destOrd="0" presId="urn:microsoft.com/office/officeart/2005/8/layout/vProcess5"/>
    <dgm:cxn modelId="{68F060C8-76EE-45F8-A43B-BC2D70A9D1B0}" type="presParOf" srcId="{5598A333-1E17-4310-BE93-13C7095228B6}" destId="{F7E31D39-8FAA-4A6F-8830-1E65E021F897}" srcOrd="12" destOrd="0" presId="urn:microsoft.com/office/officeart/2005/8/layout/vProcess5"/>
    <dgm:cxn modelId="{896D3E76-A490-46A0-9035-315EFEDFCD35}" type="presParOf" srcId="{5598A333-1E17-4310-BE93-13C7095228B6}" destId="{4C94D72A-4271-48B0-A997-AA9AF0B8C3F5}" srcOrd="13" destOrd="0" presId="urn:microsoft.com/office/officeart/2005/8/layout/vProcess5"/>
    <dgm:cxn modelId="{9F60FA84-33E0-499C-98AC-5D0DD0E1F06C}" type="presParOf" srcId="{5598A333-1E17-4310-BE93-13C7095228B6}" destId="{D0D327F7-1851-4C30-B0D5-A865208D076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7DCCFF-877E-4AF3-AA61-7651C1065D47}">
      <dsp:nvSpPr>
        <dsp:cNvPr id="0" name=""/>
        <dsp:cNvSpPr/>
      </dsp:nvSpPr>
      <dsp:spPr>
        <a:xfrm>
          <a:off x="-189281" y="32273"/>
          <a:ext cx="9410004" cy="79247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Confirm Issues &amp; Objectives</a:t>
          </a:r>
        </a:p>
      </dsp:txBody>
      <dsp:txXfrm>
        <a:off x="-166070" y="55484"/>
        <a:ext cx="8334244" cy="746048"/>
      </dsp:txXfrm>
    </dsp:sp>
    <dsp:sp modelId="{E7D6D8BA-9270-4460-A046-F3D126617C74}">
      <dsp:nvSpPr>
        <dsp:cNvPr id="0" name=""/>
        <dsp:cNvSpPr/>
      </dsp:nvSpPr>
      <dsp:spPr>
        <a:xfrm>
          <a:off x="835438" y="947673"/>
          <a:ext cx="8652878" cy="832104"/>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Establish Context</a:t>
          </a:r>
        </a:p>
      </dsp:txBody>
      <dsp:txXfrm>
        <a:off x="859809" y="972044"/>
        <a:ext cx="7417112" cy="783362"/>
      </dsp:txXfrm>
    </dsp:sp>
    <dsp:sp modelId="{4F08FC13-43CE-4E7D-8C04-0D8FCBF1D3D0}">
      <dsp:nvSpPr>
        <dsp:cNvPr id="0" name=""/>
        <dsp:cNvSpPr/>
      </dsp:nvSpPr>
      <dsp:spPr>
        <a:xfrm>
          <a:off x="1481594" y="1895347"/>
          <a:ext cx="8652878" cy="832104"/>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Analyze Available Data Sets  </a:t>
          </a:r>
        </a:p>
      </dsp:txBody>
      <dsp:txXfrm>
        <a:off x="1505965" y="1919718"/>
        <a:ext cx="7417112" cy="783362"/>
      </dsp:txXfrm>
    </dsp:sp>
    <dsp:sp modelId="{7F5C23E9-8B83-4766-ABF2-00E7296610C9}">
      <dsp:nvSpPr>
        <dsp:cNvPr id="0" name=""/>
        <dsp:cNvSpPr/>
      </dsp:nvSpPr>
      <dsp:spPr>
        <a:xfrm>
          <a:off x="2127751" y="2843021"/>
          <a:ext cx="8652878" cy="832104"/>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Site Analysis </a:t>
          </a:r>
        </a:p>
      </dsp:txBody>
      <dsp:txXfrm>
        <a:off x="2152122" y="2867392"/>
        <a:ext cx="7417112" cy="783362"/>
      </dsp:txXfrm>
    </dsp:sp>
    <dsp:sp modelId="{C0D61AA7-DABB-4103-9297-A645E04698B0}">
      <dsp:nvSpPr>
        <dsp:cNvPr id="0" name=""/>
        <dsp:cNvSpPr/>
      </dsp:nvSpPr>
      <dsp:spPr>
        <a:xfrm>
          <a:off x="2773907" y="3790695"/>
          <a:ext cx="8652878" cy="832104"/>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a:t>Align with Potential Tools</a:t>
          </a:r>
        </a:p>
      </dsp:txBody>
      <dsp:txXfrm>
        <a:off x="2798278" y="3815066"/>
        <a:ext cx="7417112" cy="783362"/>
      </dsp:txXfrm>
    </dsp:sp>
    <dsp:sp modelId="{B350D29C-B72C-4E55-8679-8D695AA5B6E9}">
      <dsp:nvSpPr>
        <dsp:cNvPr id="0" name=""/>
        <dsp:cNvSpPr/>
      </dsp:nvSpPr>
      <dsp:spPr>
        <a:xfrm>
          <a:off x="8301292" y="607898"/>
          <a:ext cx="540867" cy="540867"/>
        </a:xfrm>
        <a:prstGeom prst="downArrow">
          <a:avLst>
            <a:gd name="adj1" fmla="val 55000"/>
            <a:gd name="adj2" fmla="val 45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422987" y="607898"/>
        <a:ext cx="297477" cy="407002"/>
      </dsp:txXfrm>
    </dsp:sp>
    <dsp:sp modelId="{71B2D474-F356-4078-8D40-E9DACBA54628}">
      <dsp:nvSpPr>
        <dsp:cNvPr id="0" name=""/>
        <dsp:cNvSpPr/>
      </dsp:nvSpPr>
      <dsp:spPr>
        <a:xfrm>
          <a:off x="8947448" y="1555572"/>
          <a:ext cx="540867" cy="540867"/>
        </a:xfrm>
        <a:prstGeom prst="downArrow">
          <a:avLst>
            <a:gd name="adj1" fmla="val 55000"/>
            <a:gd name="adj2" fmla="val 45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069143" y="1555572"/>
        <a:ext cx="297477" cy="407002"/>
      </dsp:txXfrm>
    </dsp:sp>
    <dsp:sp modelId="{CCE0A49D-4D26-457A-859C-FA4EBDE0C464}">
      <dsp:nvSpPr>
        <dsp:cNvPr id="0" name=""/>
        <dsp:cNvSpPr/>
      </dsp:nvSpPr>
      <dsp:spPr>
        <a:xfrm>
          <a:off x="9593605" y="2489377"/>
          <a:ext cx="540867" cy="540867"/>
        </a:xfrm>
        <a:prstGeom prst="downArrow">
          <a:avLst>
            <a:gd name="adj1" fmla="val 55000"/>
            <a:gd name="adj2" fmla="val 45000"/>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9715300" y="2489377"/>
        <a:ext cx="297477" cy="407002"/>
      </dsp:txXfrm>
    </dsp:sp>
    <dsp:sp modelId="{1058C30E-4270-4F7B-A228-2217D1DE34E8}">
      <dsp:nvSpPr>
        <dsp:cNvPr id="0" name=""/>
        <dsp:cNvSpPr/>
      </dsp:nvSpPr>
      <dsp:spPr>
        <a:xfrm>
          <a:off x="10239761" y="3446297"/>
          <a:ext cx="540867" cy="540867"/>
        </a:xfrm>
        <a:prstGeom prst="downArrow">
          <a:avLst>
            <a:gd name="adj1" fmla="val 55000"/>
            <a:gd name="adj2" fmla="val 45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0361456" y="3446297"/>
        <a:ext cx="297477" cy="40700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5382A-A4CE-4575-9E78-DDEFFF508AE9}" type="datetimeFigureOut">
              <a:rPr lang="en-US" smtClean="0"/>
              <a:t>6/12/2024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E8D89-E822-4E0E-B38C-DFE49C20B178}" type="slidenum">
              <a:rPr lang="en-US" smtClean="0"/>
              <a:t>‹#›</a:t>
            </a:fld>
            <a:endParaRPr lang="en-US"/>
          </a:p>
        </p:txBody>
      </p:sp>
    </p:spTree>
    <p:extLst>
      <p:ext uri="{BB962C8B-B14F-4D97-AF65-F5344CB8AC3E}">
        <p14:creationId xmlns:p14="http://schemas.microsoft.com/office/powerpoint/2010/main" val="461356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2E8D89-E822-4E0E-B38C-DFE49C20B178}" type="slidenum">
              <a:rPr lang="en-US" smtClean="0"/>
              <a:t>1</a:t>
            </a:fld>
            <a:endParaRPr lang="en-US"/>
          </a:p>
        </p:txBody>
      </p:sp>
    </p:spTree>
    <p:extLst>
      <p:ext uri="{BB962C8B-B14F-4D97-AF65-F5344CB8AC3E}">
        <p14:creationId xmlns:p14="http://schemas.microsoft.com/office/powerpoint/2010/main" val="1117602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2E8D89-E822-4E0E-B38C-DFE49C20B178}" type="slidenum">
              <a:rPr lang="en-US" smtClean="0"/>
              <a:t>18</a:t>
            </a:fld>
            <a:endParaRPr lang="en-US"/>
          </a:p>
        </p:txBody>
      </p:sp>
    </p:spTree>
    <p:extLst>
      <p:ext uri="{BB962C8B-B14F-4D97-AF65-F5344CB8AC3E}">
        <p14:creationId xmlns:p14="http://schemas.microsoft.com/office/powerpoint/2010/main" val="3822089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less than $10,000</a:t>
            </a:r>
          </a:p>
          <a:p>
            <a:r>
              <a:rPr lang="en-US" dirty="0"/>
              <a:t>$$ = $10,000-50,000</a:t>
            </a:r>
          </a:p>
          <a:p>
            <a:r>
              <a:rPr lang="en-US" dirty="0"/>
              <a:t>$$$ = $50,000-100,000</a:t>
            </a:r>
          </a:p>
          <a:p>
            <a:r>
              <a:rPr lang="en-US" dirty="0"/>
              <a:t>$$$$ = $100,000-500,000</a:t>
            </a:r>
          </a:p>
          <a:p>
            <a:r>
              <a:rPr lang="en-US" dirty="0"/>
              <a:t>$$$$$ = more than $500,000</a:t>
            </a:r>
          </a:p>
        </p:txBody>
      </p:sp>
      <p:sp>
        <p:nvSpPr>
          <p:cNvPr id="4" name="Slide Number Placeholder 3"/>
          <p:cNvSpPr>
            <a:spLocks noGrp="1"/>
          </p:cNvSpPr>
          <p:nvPr>
            <p:ph type="sldNum" sz="quarter" idx="5"/>
          </p:nvPr>
        </p:nvSpPr>
        <p:spPr/>
        <p:txBody>
          <a:bodyPr/>
          <a:lstStyle/>
          <a:p>
            <a:fld id="{3D2E8D89-E822-4E0E-B38C-DFE49C20B178}" type="slidenum">
              <a:rPr lang="en-US" smtClean="0"/>
              <a:t>19</a:t>
            </a:fld>
            <a:endParaRPr lang="en-US"/>
          </a:p>
        </p:txBody>
      </p:sp>
    </p:spTree>
    <p:extLst>
      <p:ext uri="{BB962C8B-B14F-4D97-AF65-F5344CB8AC3E}">
        <p14:creationId xmlns:p14="http://schemas.microsoft.com/office/powerpoint/2010/main" val="2911197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less than $10,000</a:t>
            </a:r>
          </a:p>
          <a:p>
            <a:r>
              <a:rPr lang="en-US" dirty="0"/>
              <a:t>$$ = $10,000-50,000</a:t>
            </a:r>
          </a:p>
          <a:p>
            <a:r>
              <a:rPr lang="en-US" dirty="0"/>
              <a:t>$$$ = $50,000-100,000</a:t>
            </a:r>
          </a:p>
          <a:p>
            <a:r>
              <a:rPr lang="en-US" dirty="0"/>
              <a:t>$$$$ = $100,000-500,000</a:t>
            </a:r>
          </a:p>
          <a:p>
            <a:r>
              <a:rPr lang="en-US" dirty="0"/>
              <a:t>$$$$$ = more than $500,000</a:t>
            </a:r>
          </a:p>
          <a:p>
            <a:endParaRPr lang="en-US" dirty="0"/>
          </a:p>
        </p:txBody>
      </p:sp>
      <p:sp>
        <p:nvSpPr>
          <p:cNvPr id="4" name="Slide Number Placeholder 3"/>
          <p:cNvSpPr>
            <a:spLocks noGrp="1"/>
          </p:cNvSpPr>
          <p:nvPr>
            <p:ph type="sldNum" sz="quarter" idx="5"/>
          </p:nvPr>
        </p:nvSpPr>
        <p:spPr/>
        <p:txBody>
          <a:bodyPr/>
          <a:lstStyle/>
          <a:p>
            <a:fld id="{3D2E8D89-E822-4E0E-B38C-DFE49C20B178}" type="slidenum">
              <a:rPr lang="en-US" smtClean="0"/>
              <a:t>20</a:t>
            </a:fld>
            <a:endParaRPr lang="en-US"/>
          </a:p>
        </p:txBody>
      </p:sp>
    </p:spTree>
    <p:extLst>
      <p:ext uri="{BB962C8B-B14F-4D97-AF65-F5344CB8AC3E}">
        <p14:creationId xmlns:p14="http://schemas.microsoft.com/office/powerpoint/2010/main" val="2471381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less than $10,000</a:t>
            </a:r>
          </a:p>
          <a:p>
            <a:r>
              <a:rPr lang="en-US" dirty="0"/>
              <a:t>$$ = $10,000-50,000</a:t>
            </a:r>
          </a:p>
          <a:p>
            <a:r>
              <a:rPr lang="en-US" dirty="0"/>
              <a:t>$$$ = $50,000-100,000</a:t>
            </a:r>
          </a:p>
          <a:p>
            <a:r>
              <a:rPr lang="en-US" dirty="0"/>
              <a:t>$$$$ = $100,000-500,000</a:t>
            </a:r>
          </a:p>
          <a:p>
            <a:r>
              <a:rPr lang="en-US" dirty="0"/>
              <a:t>$$$$$ = more than $500,000</a:t>
            </a:r>
          </a:p>
          <a:p>
            <a:endParaRPr lang="en-US" dirty="0"/>
          </a:p>
        </p:txBody>
      </p:sp>
      <p:sp>
        <p:nvSpPr>
          <p:cNvPr id="4" name="Slide Number Placeholder 3"/>
          <p:cNvSpPr>
            <a:spLocks noGrp="1"/>
          </p:cNvSpPr>
          <p:nvPr>
            <p:ph type="sldNum" sz="quarter" idx="5"/>
          </p:nvPr>
        </p:nvSpPr>
        <p:spPr/>
        <p:txBody>
          <a:bodyPr/>
          <a:lstStyle/>
          <a:p>
            <a:fld id="{3D2E8D89-E822-4E0E-B38C-DFE49C20B178}" type="slidenum">
              <a:rPr lang="en-US" smtClean="0"/>
              <a:t>21</a:t>
            </a:fld>
            <a:endParaRPr lang="en-US"/>
          </a:p>
        </p:txBody>
      </p:sp>
    </p:spTree>
    <p:extLst>
      <p:ext uri="{BB962C8B-B14F-4D97-AF65-F5344CB8AC3E}">
        <p14:creationId xmlns:p14="http://schemas.microsoft.com/office/powerpoint/2010/main" val="1221149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less than $10,000</a:t>
            </a:r>
          </a:p>
          <a:p>
            <a:r>
              <a:rPr lang="en-US" dirty="0"/>
              <a:t>$$ = $10,000-50,000</a:t>
            </a:r>
          </a:p>
          <a:p>
            <a:r>
              <a:rPr lang="en-US" dirty="0"/>
              <a:t>$$$ = $50,000-100,000</a:t>
            </a:r>
          </a:p>
          <a:p>
            <a:r>
              <a:rPr lang="en-US" dirty="0"/>
              <a:t>$$$$ = $100,000-500,000</a:t>
            </a:r>
          </a:p>
          <a:p>
            <a:r>
              <a:rPr lang="en-US" dirty="0"/>
              <a:t>$$$$$ = more than $500,000</a:t>
            </a:r>
          </a:p>
          <a:p>
            <a:endParaRPr lang="en-US" dirty="0"/>
          </a:p>
        </p:txBody>
      </p:sp>
      <p:sp>
        <p:nvSpPr>
          <p:cNvPr id="4" name="Slide Number Placeholder 3"/>
          <p:cNvSpPr>
            <a:spLocks noGrp="1"/>
          </p:cNvSpPr>
          <p:nvPr>
            <p:ph type="sldNum" sz="quarter" idx="5"/>
          </p:nvPr>
        </p:nvSpPr>
        <p:spPr/>
        <p:txBody>
          <a:bodyPr/>
          <a:lstStyle/>
          <a:p>
            <a:fld id="{3D2E8D89-E822-4E0E-B38C-DFE49C20B178}" type="slidenum">
              <a:rPr lang="en-US" smtClean="0"/>
              <a:t>22</a:t>
            </a:fld>
            <a:endParaRPr lang="en-US"/>
          </a:p>
        </p:txBody>
      </p:sp>
    </p:spTree>
    <p:extLst>
      <p:ext uri="{BB962C8B-B14F-4D97-AF65-F5344CB8AC3E}">
        <p14:creationId xmlns:p14="http://schemas.microsoft.com/office/powerpoint/2010/main" val="2112209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2E8D89-E822-4E0E-B38C-DFE49C20B178}" type="slidenum">
              <a:rPr lang="en-US" smtClean="0"/>
              <a:t>23</a:t>
            </a:fld>
            <a:endParaRPr lang="en-US"/>
          </a:p>
        </p:txBody>
      </p:sp>
    </p:spTree>
    <p:extLst>
      <p:ext uri="{BB962C8B-B14F-4D97-AF65-F5344CB8AC3E}">
        <p14:creationId xmlns:p14="http://schemas.microsoft.com/office/powerpoint/2010/main" val="444653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2E8D89-E822-4E0E-B38C-DFE49C20B178}" type="slidenum">
              <a:rPr lang="en-US" smtClean="0"/>
              <a:t>24</a:t>
            </a:fld>
            <a:endParaRPr lang="en-US"/>
          </a:p>
        </p:txBody>
      </p:sp>
    </p:spTree>
    <p:extLst>
      <p:ext uri="{BB962C8B-B14F-4D97-AF65-F5344CB8AC3E}">
        <p14:creationId xmlns:p14="http://schemas.microsoft.com/office/powerpoint/2010/main" val="3839702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less than $10,000</a:t>
            </a:r>
          </a:p>
          <a:p>
            <a:r>
              <a:rPr lang="en-US" dirty="0"/>
              <a:t>$$ = $10,000-50,000</a:t>
            </a:r>
          </a:p>
          <a:p>
            <a:r>
              <a:rPr lang="en-US" dirty="0"/>
              <a:t>$$$ = $50,000-100,000</a:t>
            </a:r>
          </a:p>
          <a:p>
            <a:r>
              <a:rPr lang="en-US" dirty="0"/>
              <a:t>$$$$ = $100,000-500,000</a:t>
            </a:r>
          </a:p>
          <a:p>
            <a:r>
              <a:rPr lang="en-US" dirty="0"/>
              <a:t>$$$$$ = more than $500,000</a:t>
            </a:r>
          </a:p>
          <a:p>
            <a:endParaRPr lang="en-US" dirty="0"/>
          </a:p>
        </p:txBody>
      </p:sp>
      <p:sp>
        <p:nvSpPr>
          <p:cNvPr id="4" name="Slide Number Placeholder 3"/>
          <p:cNvSpPr>
            <a:spLocks noGrp="1"/>
          </p:cNvSpPr>
          <p:nvPr>
            <p:ph type="sldNum" sz="quarter" idx="5"/>
          </p:nvPr>
        </p:nvSpPr>
        <p:spPr/>
        <p:txBody>
          <a:bodyPr/>
          <a:lstStyle/>
          <a:p>
            <a:fld id="{3D2E8D89-E822-4E0E-B38C-DFE49C20B178}" type="slidenum">
              <a:rPr lang="en-US" smtClean="0"/>
              <a:t>25</a:t>
            </a:fld>
            <a:endParaRPr lang="en-US"/>
          </a:p>
        </p:txBody>
      </p:sp>
    </p:spTree>
    <p:extLst>
      <p:ext uri="{BB962C8B-B14F-4D97-AF65-F5344CB8AC3E}">
        <p14:creationId xmlns:p14="http://schemas.microsoft.com/office/powerpoint/2010/main" val="954629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2E8D89-E822-4E0E-B38C-DFE49C20B178}" type="slidenum">
              <a:rPr lang="en-US" smtClean="0"/>
              <a:t>26</a:t>
            </a:fld>
            <a:endParaRPr lang="en-US"/>
          </a:p>
        </p:txBody>
      </p:sp>
    </p:spTree>
    <p:extLst>
      <p:ext uri="{BB962C8B-B14F-4D97-AF65-F5344CB8AC3E}">
        <p14:creationId xmlns:p14="http://schemas.microsoft.com/office/powerpoint/2010/main" val="3026711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2E8D89-E822-4E0E-B38C-DFE49C20B178}" type="slidenum">
              <a:rPr lang="en-US" smtClean="0"/>
              <a:t>27</a:t>
            </a:fld>
            <a:endParaRPr lang="en-US"/>
          </a:p>
        </p:txBody>
      </p:sp>
    </p:spTree>
    <p:extLst>
      <p:ext uri="{BB962C8B-B14F-4D97-AF65-F5344CB8AC3E}">
        <p14:creationId xmlns:p14="http://schemas.microsoft.com/office/powerpoint/2010/main" val="237471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2E8D89-E822-4E0E-B38C-DFE49C20B178}" type="slidenum">
              <a:rPr lang="en-US" smtClean="0"/>
              <a:t>2</a:t>
            </a:fld>
            <a:endParaRPr lang="en-US"/>
          </a:p>
        </p:txBody>
      </p:sp>
    </p:spTree>
    <p:extLst>
      <p:ext uri="{BB962C8B-B14F-4D97-AF65-F5344CB8AC3E}">
        <p14:creationId xmlns:p14="http://schemas.microsoft.com/office/powerpoint/2010/main" val="3069088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E8D89-E822-4E0E-B38C-DFE49C20B178}" type="slidenum">
              <a:rPr lang="en-US" smtClean="0"/>
              <a:t>28</a:t>
            </a:fld>
            <a:endParaRPr lang="en-US"/>
          </a:p>
        </p:txBody>
      </p:sp>
    </p:spTree>
    <p:extLst>
      <p:ext uri="{BB962C8B-B14F-4D97-AF65-F5344CB8AC3E}">
        <p14:creationId xmlns:p14="http://schemas.microsoft.com/office/powerpoint/2010/main" val="187255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2E8D89-E822-4E0E-B38C-DFE49C20B178}" type="slidenum">
              <a:rPr lang="en-US" smtClean="0"/>
              <a:t>29</a:t>
            </a:fld>
            <a:endParaRPr lang="en-US"/>
          </a:p>
        </p:txBody>
      </p:sp>
    </p:spTree>
    <p:extLst>
      <p:ext uri="{BB962C8B-B14F-4D97-AF65-F5344CB8AC3E}">
        <p14:creationId xmlns:p14="http://schemas.microsoft.com/office/powerpoint/2010/main" val="3953795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2E8D89-E822-4E0E-B38C-DFE49C20B1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72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2E8D89-E822-4E0E-B38C-DFE49C20B178}" type="slidenum">
              <a:rPr lang="en-US" smtClean="0"/>
              <a:t>11</a:t>
            </a:fld>
            <a:endParaRPr lang="en-US"/>
          </a:p>
        </p:txBody>
      </p:sp>
    </p:spTree>
    <p:extLst>
      <p:ext uri="{BB962C8B-B14F-4D97-AF65-F5344CB8AC3E}">
        <p14:creationId xmlns:p14="http://schemas.microsoft.com/office/powerpoint/2010/main" val="4066311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E8D89-E822-4E0E-B38C-DFE49C20B178}" type="slidenum">
              <a:rPr lang="en-US" smtClean="0"/>
              <a:t>13</a:t>
            </a:fld>
            <a:endParaRPr lang="en-US"/>
          </a:p>
        </p:txBody>
      </p:sp>
    </p:spTree>
    <p:extLst>
      <p:ext uri="{BB962C8B-B14F-4D97-AF65-F5344CB8AC3E}">
        <p14:creationId xmlns:p14="http://schemas.microsoft.com/office/powerpoint/2010/main" val="3114417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E8D89-E822-4E0E-B38C-DFE49C20B178}" type="slidenum">
              <a:rPr lang="en-US" smtClean="0"/>
              <a:t>14</a:t>
            </a:fld>
            <a:endParaRPr lang="en-US"/>
          </a:p>
        </p:txBody>
      </p:sp>
    </p:spTree>
    <p:extLst>
      <p:ext uri="{BB962C8B-B14F-4D97-AF65-F5344CB8AC3E}">
        <p14:creationId xmlns:p14="http://schemas.microsoft.com/office/powerpoint/2010/main" val="4255747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Slide Number Placeholder 3"/>
          <p:cNvSpPr>
            <a:spLocks noGrp="1"/>
          </p:cNvSpPr>
          <p:nvPr>
            <p:ph type="sldNum" sz="quarter" idx="5"/>
          </p:nvPr>
        </p:nvSpPr>
        <p:spPr/>
        <p:txBody>
          <a:bodyPr/>
          <a:lstStyle/>
          <a:p>
            <a:fld id="{3D2E8D89-E822-4E0E-B38C-DFE49C20B178}" type="slidenum">
              <a:rPr lang="en-US" smtClean="0"/>
              <a:t>15</a:t>
            </a:fld>
            <a:endParaRPr lang="en-US"/>
          </a:p>
        </p:txBody>
      </p:sp>
    </p:spTree>
    <p:extLst>
      <p:ext uri="{BB962C8B-B14F-4D97-AF65-F5344CB8AC3E}">
        <p14:creationId xmlns:p14="http://schemas.microsoft.com/office/powerpoint/2010/main" val="2658872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D2E8D89-E822-4E0E-B38C-DFE49C20B178}" type="slidenum">
              <a:rPr lang="en-US" smtClean="0"/>
              <a:t>16</a:t>
            </a:fld>
            <a:endParaRPr lang="en-US"/>
          </a:p>
        </p:txBody>
      </p:sp>
    </p:spTree>
    <p:extLst>
      <p:ext uri="{BB962C8B-B14F-4D97-AF65-F5344CB8AC3E}">
        <p14:creationId xmlns:p14="http://schemas.microsoft.com/office/powerpoint/2010/main" val="781801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2E8D89-E822-4E0E-B38C-DFE49C20B178}" type="slidenum">
              <a:rPr lang="en-US" smtClean="0"/>
              <a:t>17</a:t>
            </a:fld>
            <a:endParaRPr lang="en-US"/>
          </a:p>
        </p:txBody>
      </p:sp>
    </p:spTree>
    <p:extLst>
      <p:ext uri="{BB962C8B-B14F-4D97-AF65-F5344CB8AC3E}">
        <p14:creationId xmlns:p14="http://schemas.microsoft.com/office/powerpoint/2010/main" val="1239982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A3FF989-60F0-4D8C-8E45-18E85B1BE812}"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BA7FD-E25A-4283-A58E-5531DFEBEB8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3434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3FF989-60F0-4D8C-8E45-18E85B1BE812}"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BA7FD-E25A-4283-A58E-5531DFEBEB8D}" type="slidenum">
              <a:rPr lang="en-US" smtClean="0"/>
              <a:t>‹#›</a:t>
            </a:fld>
            <a:endParaRPr lang="en-US"/>
          </a:p>
        </p:txBody>
      </p:sp>
    </p:spTree>
    <p:extLst>
      <p:ext uri="{BB962C8B-B14F-4D97-AF65-F5344CB8AC3E}">
        <p14:creationId xmlns:p14="http://schemas.microsoft.com/office/powerpoint/2010/main" val="4054045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3FF989-60F0-4D8C-8E45-18E85B1BE812}"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BA7FD-E25A-4283-A58E-5531DFEBEB8D}" type="slidenum">
              <a:rPr lang="en-US" smtClean="0"/>
              <a:t>‹#›</a:t>
            </a:fld>
            <a:endParaRPr lang="en-US"/>
          </a:p>
        </p:txBody>
      </p:sp>
    </p:spTree>
    <p:extLst>
      <p:ext uri="{BB962C8B-B14F-4D97-AF65-F5344CB8AC3E}">
        <p14:creationId xmlns:p14="http://schemas.microsoft.com/office/powerpoint/2010/main" val="149021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3FF989-60F0-4D8C-8E45-18E85B1BE812}"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BA7FD-E25A-4283-A58E-5531DFEBEB8D}" type="slidenum">
              <a:rPr lang="en-US" smtClean="0"/>
              <a:t>‹#›</a:t>
            </a:fld>
            <a:endParaRPr lang="en-US"/>
          </a:p>
        </p:txBody>
      </p:sp>
    </p:spTree>
    <p:extLst>
      <p:ext uri="{BB962C8B-B14F-4D97-AF65-F5344CB8AC3E}">
        <p14:creationId xmlns:p14="http://schemas.microsoft.com/office/powerpoint/2010/main" val="146116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3FF989-60F0-4D8C-8E45-18E85B1BE812}" type="datetimeFigureOut">
              <a:rPr lang="en-US" smtClean="0"/>
              <a:t>6/12/2024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BA7FD-E25A-4283-A58E-5531DFEBEB8D}"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28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3FF989-60F0-4D8C-8E45-18E85B1BE812}"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BA7FD-E25A-4283-A58E-5531DFEBEB8D}" type="slidenum">
              <a:rPr lang="en-US" smtClean="0"/>
              <a:t>‹#›</a:t>
            </a:fld>
            <a:endParaRPr lang="en-US"/>
          </a:p>
        </p:txBody>
      </p:sp>
    </p:spTree>
    <p:extLst>
      <p:ext uri="{BB962C8B-B14F-4D97-AF65-F5344CB8AC3E}">
        <p14:creationId xmlns:p14="http://schemas.microsoft.com/office/powerpoint/2010/main" val="2676262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3FF989-60F0-4D8C-8E45-18E85B1BE812}" type="datetimeFigureOut">
              <a:rPr lang="en-US" smtClean="0"/>
              <a:t>6/12/2024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BA7FD-E25A-4283-A58E-5531DFEBEB8D}" type="slidenum">
              <a:rPr lang="en-US" smtClean="0"/>
              <a:t>‹#›</a:t>
            </a:fld>
            <a:endParaRPr lang="en-US"/>
          </a:p>
        </p:txBody>
      </p:sp>
    </p:spTree>
    <p:extLst>
      <p:ext uri="{BB962C8B-B14F-4D97-AF65-F5344CB8AC3E}">
        <p14:creationId xmlns:p14="http://schemas.microsoft.com/office/powerpoint/2010/main" val="3746275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3FF989-60F0-4D8C-8E45-18E85B1BE812}" type="datetimeFigureOut">
              <a:rPr lang="en-US" smtClean="0"/>
              <a:t>6/12/2024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BA7FD-E25A-4283-A58E-5531DFEBEB8D}" type="slidenum">
              <a:rPr lang="en-US" smtClean="0"/>
              <a:t>‹#›</a:t>
            </a:fld>
            <a:endParaRPr lang="en-US"/>
          </a:p>
        </p:txBody>
      </p:sp>
    </p:spTree>
    <p:extLst>
      <p:ext uri="{BB962C8B-B14F-4D97-AF65-F5344CB8AC3E}">
        <p14:creationId xmlns:p14="http://schemas.microsoft.com/office/powerpoint/2010/main" val="211973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A3FF989-60F0-4D8C-8E45-18E85B1BE812}" type="datetimeFigureOut">
              <a:rPr lang="en-US" smtClean="0"/>
              <a:t>6/12/2024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655BA7FD-E25A-4283-A58E-5531DFEBEB8D}" type="slidenum">
              <a:rPr lang="en-US" smtClean="0"/>
              <a:t>‹#›</a:t>
            </a:fld>
            <a:endParaRPr lang="en-US"/>
          </a:p>
        </p:txBody>
      </p:sp>
    </p:spTree>
    <p:extLst>
      <p:ext uri="{BB962C8B-B14F-4D97-AF65-F5344CB8AC3E}">
        <p14:creationId xmlns:p14="http://schemas.microsoft.com/office/powerpoint/2010/main" val="2054230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A3FF989-60F0-4D8C-8E45-18E85B1BE812}" type="datetimeFigureOut">
              <a:rPr lang="en-US" smtClean="0"/>
              <a:t>6/12/2024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55BA7FD-E25A-4283-A58E-5531DFEBEB8D}" type="slidenum">
              <a:rPr lang="en-US" smtClean="0"/>
              <a:t>‹#›</a:t>
            </a:fld>
            <a:endParaRPr lang="en-US"/>
          </a:p>
        </p:txBody>
      </p:sp>
    </p:spTree>
    <p:extLst>
      <p:ext uri="{BB962C8B-B14F-4D97-AF65-F5344CB8AC3E}">
        <p14:creationId xmlns:p14="http://schemas.microsoft.com/office/powerpoint/2010/main" val="810086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3FF989-60F0-4D8C-8E45-18E85B1BE812}" type="datetimeFigureOut">
              <a:rPr lang="en-US" smtClean="0"/>
              <a:t>6/12/2024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BA7FD-E25A-4283-A58E-5531DFEBEB8D}" type="slidenum">
              <a:rPr lang="en-US" smtClean="0"/>
              <a:t>‹#›</a:t>
            </a:fld>
            <a:endParaRPr lang="en-US"/>
          </a:p>
        </p:txBody>
      </p:sp>
    </p:spTree>
    <p:extLst>
      <p:ext uri="{BB962C8B-B14F-4D97-AF65-F5344CB8AC3E}">
        <p14:creationId xmlns:p14="http://schemas.microsoft.com/office/powerpoint/2010/main" val="1139535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A3FF989-60F0-4D8C-8E45-18E85B1BE812}" type="datetimeFigureOut">
              <a:rPr lang="en-US" smtClean="0"/>
              <a:t>6/12/2024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55BA7FD-E25A-4283-A58E-5531DFEBEB8D}"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148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85_5CE71A3E.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6EFA-17F1-4567-9F4C-9A3A5F38B096}"/>
              </a:ext>
            </a:extLst>
          </p:cNvPr>
          <p:cNvSpPr>
            <a:spLocks noGrp="1"/>
          </p:cNvSpPr>
          <p:nvPr>
            <p:ph type="ctrTitle"/>
          </p:nvPr>
        </p:nvSpPr>
        <p:spPr/>
        <p:txBody>
          <a:bodyPr>
            <a:normAutofit/>
          </a:bodyPr>
          <a:lstStyle/>
          <a:p>
            <a:r>
              <a:rPr lang="en-US" sz="6000" dirty="0"/>
              <a:t>Summit County - Dillon Ranger District Recreation Action Planning Initiative </a:t>
            </a:r>
            <a:br>
              <a:rPr lang="en-US" sz="6600" dirty="0"/>
            </a:br>
            <a:br>
              <a:rPr lang="en-US" sz="2800" dirty="0"/>
            </a:br>
            <a:r>
              <a:rPr lang="en-US" sz="4000" b="1" dirty="0"/>
              <a:t>Town of Frisco Town Council Meeting</a:t>
            </a:r>
          </a:p>
        </p:txBody>
      </p:sp>
      <p:sp>
        <p:nvSpPr>
          <p:cNvPr id="3" name="Subtitle 2">
            <a:extLst>
              <a:ext uri="{FF2B5EF4-FFF2-40B4-BE49-F238E27FC236}">
                <a16:creationId xmlns:a16="http://schemas.microsoft.com/office/drawing/2014/main" id="{2B1D456E-0BD8-4E93-9036-4C649C90F01E}"/>
              </a:ext>
            </a:extLst>
          </p:cNvPr>
          <p:cNvSpPr>
            <a:spLocks noGrp="1"/>
          </p:cNvSpPr>
          <p:nvPr>
            <p:ph type="subTitle" idx="1"/>
          </p:nvPr>
        </p:nvSpPr>
        <p:spPr/>
        <p:txBody>
          <a:bodyPr/>
          <a:lstStyle/>
          <a:p>
            <a:r>
              <a:rPr lang="en-US" dirty="0"/>
              <a:t>June 25, 2024</a:t>
            </a:r>
          </a:p>
        </p:txBody>
      </p:sp>
      <p:grpSp>
        <p:nvGrpSpPr>
          <p:cNvPr id="16" name="Group 15">
            <a:extLst>
              <a:ext uri="{FF2B5EF4-FFF2-40B4-BE49-F238E27FC236}">
                <a16:creationId xmlns:a16="http://schemas.microsoft.com/office/drawing/2014/main" id="{3CDE6EFB-9FF5-94B8-CBB1-911CCD974407}"/>
              </a:ext>
            </a:extLst>
          </p:cNvPr>
          <p:cNvGrpSpPr/>
          <p:nvPr/>
        </p:nvGrpSpPr>
        <p:grpSpPr>
          <a:xfrm>
            <a:off x="1999242" y="5269200"/>
            <a:ext cx="8257840" cy="828494"/>
            <a:chOff x="2404092" y="5270500"/>
            <a:chExt cx="8257840" cy="828494"/>
          </a:xfrm>
        </p:grpSpPr>
        <p:pic>
          <p:nvPicPr>
            <p:cNvPr id="17" name="Picture 2" descr="Summit County, CO - Official Website | Official Website">
              <a:extLst>
                <a:ext uri="{FF2B5EF4-FFF2-40B4-BE49-F238E27FC236}">
                  <a16:creationId xmlns:a16="http://schemas.microsoft.com/office/drawing/2014/main" id="{84331663-B764-BE02-0E16-9407583F41A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04089" y="5270500"/>
              <a:ext cx="1923012" cy="7404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Logo&#10;&#10;Description automatically generated">
              <a:extLst>
                <a:ext uri="{FF2B5EF4-FFF2-40B4-BE49-F238E27FC236}">
                  <a16:creationId xmlns:a16="http://schemas.microsoft.com/office/drawing/2014/main" id="{EF3014C6-A86D-27B6-69FF-139E558BD82F}"/>
                </a:ext>
              </a:extLst>
            </p:cNvPr>
            <p:cNvPicPr>
              <a:picLocks noChangeAspect="1"/>
            </p:cNvPicPr>
            <p:nvPr/>
          </p:nvPicPr>
          <p:blipFill>
            <a:blip r:embed="rId4"/>
            <a:stretch>
              <a:fillRect/>
            </a:stretch>
          </p:blipFill>
          <p:spPr>
            <a:xfrm>
              <a:off x="4391976" y="5341872"/>
              <a:ext cx="698149" cy="757122"/>
            </a:xfrm>
            <a:prstGeom prst="rect">
              <a:avLst/>
            </a:prstGeom>
          </p:spPr>
        </p:pic>
        <p:pic>
          <p:nvPicPr>
            <p:cNvPr id="19" name="Picture 18" descr="Logo, company name&#10;&#10;Description automatically generated">
              <a:extLst>
                <a:ext uri="{FF2B5EF4-FFF2-40B4-BE49-F238E27FC236}">
                  <a16:creationId xmlns:a16="http://schemas.microsoft.com/office/drawing/2014/main" id="{937D40FB-5E70-3251-4BF3-455F1DC08B4D}"/>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2404092" y="5485106"/>
              <a:ext cx="1879573" cy="561080"/>
            </a:xfrm>
            <a:prstGeom prst="rect">
              <a:avLst/>
            </a:prstGeom>
          </p:spPr>
        </p:pic>
        <p:pic>
          <p:nvPicPr>
            <p:cNvPr id="20" name="Picture 19">
              <a:extLst>
                <a:ext uri="{FF2B5EF4-FFF2-40B4-BE49-F238E27FC236}">
                  <a16:creationId xmlns:a16="http://schemas.microsoft.com/office/drawing/2014/main" id="{CC2FD623-C3E4-F63B-FF32-B8A9C0991D08}"/>
                </a:ext>
              </a:extLst>
            </p:cNvPr>
            <p:cNvPicPr>
              <a:picLocks noChangeAspect="1"/>
            </p:cNvPicPr>
            <p:nvPr/>
          </p:nvPicPr>
          <p:blipFill>
            <a:blip r:embed="rId6"/>
            <a:stretch>
              <a:fillRect/>
            </a:stretch>
          </p:blipFill>
          <p:spPr>
            <a:xfrm>
              <a:off x="8045228" y="5386881"/>
              <a:ext cx="1776459" cy="676710"/>
            </a:xfrm>
            <a:prstGeom prst="rect">
              <a:avLst/>
            </a:prstGeom>
          </p:spPr>
        </p:pic>
        <p:pic>
          <p:nvPicPr>
            <p:cNvPr id="21" name="Picture 4" descr="Town of Breckenridge, CO Government | Breckenridge CO">
              <a:extLst>
                <a:ext uri="{FF2B5EF4-FFF2-40B4-BE49-F238E27FC236}">
                  <a16:creationId xmlns:a16="http://schemas.microsoft.com/office/drawing/2014/main" id="{ACD9C47F-FBEB-037B-1E30-523D7C69FD9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024" t="13027" r="8186" b="10242"/>
            <a:stretch/>
          </p:blipFill>
          <p:spPr bwMode="auto">
            <a:xfrm>
              <a:off x="7183005" y="5330902"/>
              <a:ext cx="804686" cy="7307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News Updates | Dillon, CO">
              <a:extLst>
                <a:ext uri="{FF2B5EF4-FFF2-40B4-BE49-F238E27FC236}">
                  <a16:creationId xmlns:a16="http://schemas.microsoft.com/office/drawing/2014/main" id="{267DD167-244F-8CEB-3B4A-A4C4D3A85D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21241" y="5340571"/>
              <a:ext cx="740691" cy="6767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7889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84CE2A97-7901-53F5-921E-E61B0C591EAC}"/>
              </a:ext>
            </a:extLst>
          </p:cNvPr>
          <p:cNvGraphicFramePr/>
          <p:nvPr>
            <p:extLst>
              <p:ext uri="{D42A27DB-BD31-4B8C-83A1-F6EECF244321}">
                <p14:modId xmlns:p14="http://schemas.microsoft.com/office/powerpoint/2010/main" val="3244343561"/>
              </p:ext>
            </p:extLst>
          </p:nvPr>
        </p:nvGraphicFramePr>
        <p:xfrm>
          <a:off x="406400" y="1409700"/>
          <a:ext cx="11237504"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2">
            <a:extLst>
              <a:ext uri="{FF2B5EF4-FFF2-40B4-BE49-F238E27FC236}">
                <a16:creationId xmlns:a16="http://schemas.microsoft.com/office/drawing/2014/main" id="{EA52B210-BC85-C6BC-47C0-2DD40A8A7A34}"/>
              </a:ext>
            </a:extLst>
          </p:cNvPr>
          <p:cNvSpPr txBox="1">
            <a:spLocks/>
          </p:cNvSpPr>
          <p:nvPr/>
        </p:nvSpPr>
        <p:spPr>
          <a:xfrm>
            <a:off x="155547" y="0"/>
            <a:ext cx="12036453" cy="1409699"/>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rPr>
              <a:t>Frisco Example: Trailhead Analysis Approach</a:t>
            </a:r>
          </a:p>
        </p:txBody>
      </p:sp>
    </p:spTree>
    <p:extLst>
      <p:ext uri="{BB962C8B-B14F-4D97-AF65-F5344CB8AC3E}">
        <p14:creationId xmlns:p14="http://schemas.microsoft.com/office/powerpoint/2010/main" val="3740851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52DE9CC-C058-2A0C-E2DB-3793E239E635}"/>
              </a:ext>
            </a:extLst>
          </p:cNvPr>
          <p:cNvSpPr txBox="1">
            <a:spLocks/>
          </p:cNvSpPr>
          <p:nvPr/>
        </p:nvSpPr>
        <p:spPr>
          <a:xfrm>
            <a:off x="155547" y="171132"/>
            <a:ext cx="12036453" cy="10764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rPr>
              <a:t>Issues &amp; Objectives</a:t>
            </a:r>
          </a:p>
        </p:txBody>
      </p:sp>
      <p:sp>
        <p:nvSpPr>
          <p:cNvPr id="3" name="TextBox 2">
            <a:extLst>
              <a:ext uri="{FF2B5EF4-FFF2-40B4-BE49-F238E27FC236}">
                <a16:creationId xmlns:a16="http://schemas.microsoft.com/office/drawing/2014/main" id="{36CCD5D4-0C04-F251-127A-F3E2FFD8FAAF}"/>
              </a:ext>
            </a:extLst>
          </p:cNvPr>
          <p:cNvSpPr txBox="1"/>
          <p:nvPr/>
        </p:nvSpPr>
        <p:spPr>
          <a:xfrm>
            <a:off x="735931" y="1094790"/>
            <a:ext cx="10720137" cy="4616648"/>
          </a:xfrm>
          <a:prstGeom prst="rect">
            <a:avLst/>
          </a:prstGeom>
          <a:noFill/>
        </p:spPr>
        <p:txBody>
          <a:bodyPr wrap="square" rtlCol="0">
            <a:spAutoFit/>
          </a:bodyPr>
          <a:lstStyle/>
          <a:p>
            <a:r>
              <a:rPr lang="en-US" sz="2800" dirty="0"/>
              <a:t>Issues</a:t>
            </a:r>
            <a:endParaRPr lang="en-US" sz="2400" dirty="0"/>
          </a:p>
          <a:p>
            <a:pPr marL="461963" indent="-228600">
              <a:buFont typeface="Arial" panose="020B0604020202020204" pitchFamily="34" charset="0"/>
              <a:buChar char="•"/>
            </a:pPr>
            <a:r>
              <a:rPr lang="en-US" sz="2200" dirty="0"/>
              <a:t>Parking lots at capacity </a:t>
            </a:r>
          </a:p>
          <a:p>
            <a:pPr marL="461963" indent="-228600">
              <a:buFont typeface="Arial" panose="020B0604020202020204" pitchFamily="34" charset="0"/>
              <a:buChar char="•"/>
            </a:pPr>
            <a:r>
              <a:rPr lang="en-US" sz="2200" dirty="0">
                <a:ea typeface="+mn-lt"/>
                <a:cs typeface="+mn-lt"/>
              </a:rPr>
              <a:t>Lack of information/visitor understanding about other parking lots/connections to other trailheads</a:t>
            </a:r>
          </a:p>
          <a:p>
            <a:pPr marL="461963" indent="-228600">
              <a:buFont typeface="Arial" panose="020B0604020202020204" pitchFamily="34" charset="0"/>
              <a:buChar char="•"/>
            </a:pPr>
            <a:r>
              <a:rPr lang="en-US" sz="2200" dirty="0"/>
              <a:t>Opportunity to enhance network connectivity </a:t>
            </a:r>
          </a:p>
          <a:p>
            <a:pPr marL="233363"/>
            <a:endParaRPr lang="en-US" dirty="0"/>
          </a:p>
          <a:p>
            <a:r>
              <a:rPr lang="en-US" sz="2800" dirty="0"/>
              <a:t>Objectives</a:t>
            </a:r>
          </a:p>
          <a:p>
            <a:pPr marL="461963" indent="-228600">
              <a:buFont typeface="Arial" panose="020B0604020202020204" pitchFamily="34" charset="0"/>
              <a:buChar char="•"/>
            </a:pPr>
            <a:r>
              <a:rPr lang="en-US" sz="2200" dirty="0"/>
              <a:t>Provide users – both locals and visitors – with quality outdoor recreation access and experiences</a:t>
            </a:r>
          </a:p>
          <a:p>
            <a:pPr marL="461963" indent="-228600">
              <a:buFont typeface="Arial" panose="020B0604020202020204" pitchFamily="34" charset="0"/>
              <a:buChar char="•"/>
            </a:pPr>
            <a:r>
              <a:rPr lang="en-US" sz="2200" dirty="0"/>
              <a:t>Communicate/inform users about conditions in advance	</a:t>
            </a:r>
          </a:p>
          <a:p>
            <a:pPr marL="461963" indent="-228600">
              <a:buFont typeface="Arial" panose="020B0604020202020204" pitchFamily="34" charset="0"/>
              <a:buChar char="•"/>
            </a:pPr>
            <a:r>
              <a:rPr lang="en-US" sz="2200" dirty="0"/>
              <a:t>Concentrate parking at higher capacity lots </a:t>
            </a:r>
            <a:endParaRPr lang="en-US" sz="2200" i="1" dirty="0"/>
          </a:p>
          <a:p>
            <a:pPr marL="461963" indent="-228600">
              <a:buFont typeface="Arial" panose="020B0604020202020204" pitchFamily="34" charset="0"/>
              <a:buChar char="•"/>
            </a:pPr>
            <a:r>
              <a:rPr lang="en-US" sz="2200" dirty="0"/>
              <a:t>Enhance integration with Main Street &amp; downtown experience</a:t>
            </a:r>
          </a:p>
          <a:p>
            <a:pPr marL="461963" indent="-228600">
              <a:buFont typeface="Arial" panose="020B0604020202020204" pitchFamily="34" charset="0"/>
              <a:buChar char="•"/>
            </a:pPr>
            <a:r>
              <a:rPr lang="en-US" sz="2200" dirty="0"/>
              <a:t>Leverage available public transportation system</a:t>
            </a:r>
          </a:p>
        </p:txBody>
      </p:sp>
      <p:cxnSp>
        <p:nvCxnSpPr>
          <p:cNvPr id="5" name="Straight Connector 4">
            <a:extLst>
              <a:ext uri="{FF2B5EF4-FFF2-40B4-BE49-F238E27FC236}">
                <a16:creationId xmlns:a16="http://schemas.microsoft.com/office/drawing/2014/main" id="{EF9721E2-D38C-A56A-8284-B06190F3E098}"/>
              </a:ext>
            </a:extLst>
          </p:cNvPr>
          <p:cNvCxnSpPr/>
          <p:nvPr/>
        </p:nvCxnSpPr>
        <p:spPr>
          <a:xfrm>
            <a:off x="800583" y="1043706"/>
            <a:ext cx="105601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0932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9B3DD75-DBE9-6A12-EBF4-2F1B758F4F2D}"/>
              </a:ext>
            </a:extLst>
          </p:cNvPr>
          <p:cNvPicPr>
            <a:picLocks noChangeAspect="1"/>
          </p:cNvPicPr>
          <p:nvPr/>
        </p:nvPicPr>
        <p:blipFill>
          <a:blip r:embed="rId2">
            <a:extLst>
              <a:ext uri="{28A0092B-C50C-407E-A947-70E740481C1C}">
                <a14:useLocalDpi xmlns:a14="http://schemas.microsoft.com/office/drawing/2010/main" val="0"/>
              </a:ext>
            </a:extLst>
          </a:blip>
          <a:srcRect l="579" r="579"/>
          <a:stretch/>
        </p:blipFill>
        <p:spPr>
          <a:xfrm>
            <a:off x="494055" y="-1"/>
            <a:ext cx="11203890" cy="6870023"/>
          </a:xfrm>
          <a:prstGeom prst="rect">
            <a:avLst/>
          </a:prstGeom>
        </p:spPr>
      </p:pic>
      <p:sp>
        <p:nvSpPr>
          <p:cNvPr id="2" name="Rectangle 1">
            <a:extLst>
              <a:ext uri="{FF2B5EF4-FFF2-40B4-BE49-F238E27FC236}">
                <a16:creationId xmlns:a16="http://schemas.microsoft.com/office/drawing/2014/main" id="{C7D6197C-DB38-0984-DE1E-679172F37381}"/>
              </a:ext>
            </a:extLst>
          </p:cNvPr>
          <p:cNvSpPr/>
          <p:nvPr/>
        </p:nvSpPr>
        <p:spPr>
          <a:xfrm>
            <a:off x="0" y="6239087"/>
            <a:ext cx="494055" cy="630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6A184F2-F87E-7A9D-87E2-168CBDB7ED69}"/>
              </a:ext>
            </a:extLst>
          </p:cNvPr>
          <p:cNvSpPr/>
          <p:nvPr/>
        </p:nvSpPr>
        <p:spPr>
          <a:xfrm>
            <a:off x="11697945" y="6239087"/>
            <a:ext cx="494055" cy="630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265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9B3DD75-DBE9-6A12-EBF4-2F1B758F4F2D}"/>
              </a:ext>
            </a:extLst>
          </p:cNvPr>
          <p:cNvPicPr>
            <a:picLocks noChangeAspect="1"/>
          </p:cNvPicPr>
          <p:nvPr/>
        </p:nvPicPr>
        <p:blipFill>
          <a:blip r:embed="rId3">
            <a:extLst>
              <a:ext uri="{28A0092B-C50C-407E-A947-70E740481C1C}">
                <a14:useLocalDpi xmlns:a14="http://schemas.microsoft.com/office/drawing/2010/main" val="0"/>
              </a:ext>
            </a:extLst>
          </a:blip>
          <a:srcRect l="105" r="105"/>
          <a:stretch/>
        </p:blipFill>
        <p:spPr>
          <a:xfrm>
            <a:off x="449344" y="0"/>
            <a:ext cx="11293311" cy="6858000"/>
          </a:xfrm>
          <a:prstGeom prst="rect">
            <a:avLst/>
          </a:prstGeom>
        </p:spPr>
      </p:pic>
      <p:sp>
        <p:nvSpPr>
          <p:cNvPr id="2" name="Rectangle 1">
            <a:extLst>
              <a:ext uri="{FF2B5EF4-FFF2-40B4-BE49-F238E27FC236}">
                <a16:creationId xmlns:a16="http://schemas.microsoft.com/office/drawing/2014/main" id="{7072F17C-3ACD-A1F2-47E5-942E67336248}"/>
              </a:ext>
            </a:extLst>
          </p:cNvPr>
          <p:cNvSpPr/>
          <p:nvPr/>
        </p:nvSpPr>
        <p:spPr>
          <a:xfrm>
            <a:off x="0" y="6227064"/>
            <a:ext cx="494055" cy="630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F8FCE1C-A9D5-B60E-460D-B967C9222C11}"/>
              </a:ext>
            </a:extLst>
          </p:cNvPr>
          <p:cNvSpPr/>
          <p:nvPr/>
        </p:nvSpPr>
        <p:spPr>
          <a:xfrm>
            <a:off x="11697945" y="6227064"/>
            <a:ext cx="494055" cy="630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8723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F3D61DE-A4AB-BF6E-B285-10F7A198CC04}"/>
              </a:ext>
            </a:extLst>
          </p:cNvPr>
          <p:cNvSpPr txBox="1">
            <a:spLocks/>
          </p:cNvSpPr>
          <p:nvPr/>
        </p:nvSpPr>
        <p:spPr>
          <a:xfrm>
            <a:off x="155547" y="195545"/>
            <a:ext cx="12036453" cy="10764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lang="en-US" spc="0" dirty="0">
                <a:ln w="0"/>
                <a:solidFill>
                  <a:srgbClr val="000000"/>
                </a:solidFill>
                <a:effectLst>
                  <a:outerShdw blurRad="38100" dist="19050" dir="2700000" algn="tl" rotWithShape="0">
                    <a:srgbClr val="000000">
                      <a:alpha val="40000"/>
                    </a:srgbClr>
                  </a:outerShdw>
                </a:effectLst>
                <a:latin typeface="Calibri Light" panose="020F0302020204030204"/>
              </a:rPr>
              <a:t>Miners Creek 2023 Webcam </a:t>
            </a:r>
            <a:r>
              <a:rPr kumimoji="0" lang="en-US" sz="48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rPr>
              <a:t>Data</a:t>
            </a:r>
          </a:p>
        </p:txBody>
      </p:sp>
      <p:graphicFrame>
        <p:nvGraphicFramePr>
          <p:cNvPr id="7" name="Chart 6">
            <a:extLst>
              <a:ext uri="{FF2B5EF4-FFF2-40B4-BE49-F238E27FC236}">
                <a16:creationId xmlns:a16="http://schemas.microsoft.com/office/drawing/2014/main" id="{003CC8D5-7C80-6FC1-AACE-04D2BDFC44AD}"/>
              </a:ext>
            </a:extLst>
          </p:cNvPr>
          <p:cNvGraphicFramePr>
            <a:graphicFrameLocks/>
          </p:cNvGraphicFramePr>
          <p:nvPr/>
        </p:nvGraphicFramePr>
        <p:xfrm>
          <a:off x="7464455" y="1268820"/>
          <a:ext cx="4572000" cy="2755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94A16A92-002D-2F6C-794A-0FD4A480418C}"/>
              </a:ext>
            </a:extLst>
          </p:cNvPr>
          <p:cNvGraphicFramePr>
            <a:graphicFrameLocks/>
          </p:cNvGraphicFramePr>
          <p:nvPr/>
        </p:nvGraphicFramePr>
        <p:xfrm>
          <a:off x="3810000" y="3723220"/>
          <a:ext cx="4572000" cy="27495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98BA2C94-5775-EC9C-FFD3-909AD0338203}"/>
              </a:ext>
            </a:extLst>
          </p:cNvPr>
          <p:cNvGraphicFramePr>
            <a:graphicFrameLocks/>
          </p:cNvGraphicFramePr>
          <p:nvPr/>
        </p:nvGraphicFramePr>
        <p:xfrm>
          <a:off x="152371" y="1268820"/>
          <a:ext cx="4575175" cy="27971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29748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68142D8-4EF3-363A-4B25-BE7C9DA71807}"/>
              </a:ext>
            </a:extLst>
          </p:cNvPr>
          <p:cNvSpPr txBox="1">
            <a:spLocks/>
          </p:cNvSpPr>
          <p:nvPr/>
        </p:nvSpPr>
        <p:spPr>
          <a:xfrm>
            <a:off x="0" y="162046"/>
            <a:ext cx="12036453" cy="10764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lang="en-US" spc="0">
                <a:ln w="0"/>
                <a:solidFill>
                  <a:srgbClr val="000000"/>
                </a:solidFill>
                <a:effectLst>
                  <a:outerShdw blurRad="38100" dist="19050" dir="2700000" algn="tl" rotWithShape="0">
                    <a:srgbClr val="000000">
                      <a:alpha val="40000"/>
                    </a:srgbClr>
                  </a:outerShdw>
                </a:effectLst>
                <a:latin typeface="Calibri Light" panose="020F0302020204030204"/>
              </a:rPr>
              <a:t>Tools Analysis </a:t>
            </a:r>
            <a:endPar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endParaRPr>
          </a:p>
        </p:txBody>
      </p:sp>
      <p:graphicFrame>
        <p:nvGraphicFramePr>
          <p:cNvPr id="5" name="Table 2">
            <a:extLst>
              <a:ext uri="{FF2B5EF4-FFF2-40B4-BE49-F238E27FC236}">
                <a16:creationId xmlns:a16="http://schemas.microsoft.com/office/drawing/2014/main" id="{6171BC53-A5D0-84DF-3C78-E7FA1AF50719}"/>
              </a:ext>
            </a:extLst>
          </p:cNvPr>
          <p:cNvGraphicFramePr>
            <a:graphicFrameLocks noGrp="1"/>
          </p:cNvGraphicFramePr>
          <p:nvPr/>
        </p:nvGraphicFramePr>
        <p:xfrm>
          <a:off x="257389" y="965041"/>
          <a:ext cx="11677222" cy="5000340"/>
        </p:xfrm>
        <a:graphic>
          <a:graphicData uri="http://schemas.openxmlformats.org/drawingml/2006/table">
            <a:tbl>
              <a:tblPr firstRow="1" bandRow="1">
                <a:tableStyleId>{93296810-A885-4BE3-A3E7-6D5BEEA58F35}</a:tableStyleId>
              </a:tblPr>
              <a:tblGrid>
                <a:gridCol w="962844">
                  <a:extLst>
                    <a:ext uri="{9D8B030D-6E8A-4147-A177-3AD203B41FA5}">
                      <a16:colId xmlns:a16="http://schemas.microsoft.com/office/drawing/2014/main" val="3652970381"/>
                    </a:ext>
                  </a:extLst>
                </a:gridCol>
                <a:gridCol w="1597938">
                  <a:extLst>
                    <a:ext uri="{9D8B030D-6E8A-4147-A177-3AD203B41FA5}">
                      <a16:colId xmlns:a16="http://schemas.microsoft.com/office/drawing/2014/main" val="715231976"/>
                    </a:ext>
                  </a:extLst>
                </a:gridCol>
                <a:gridCol w="1823288">
                  <a:extLst>
                    <a:ext uri="{9D8B030D-6E8A-4147-A177-3AD203B41FA5}">
                      <a16:colId xmlns:a16="http://schemas.microsoft.com/office/drawing/2014/main" val="406868249"/>
                    </a:ext>
                  </a:extLst>
                </a:gridCol>
                <a:gridCol w="1823288">
                  <a:extLst>
                    <a:ext uri="{9D8B030D-6E8A-4147-A177-3AD203B41FA5}">
                      <a16:colId xmlns:a16="http://schemas.microsoft.com/office/drawing/2014/main" val="963830390"/>
                    </a:ext>
                  </a:extLst>
                </a:gridCol>
                <a:gridCol w="1823288">
                  <a:extLst>
                    <a:ext uri="{9D8B030D-6E8A-4147-A177-3AD203B41FA5}">
                      <a16:colId xmlns:a16="http://schemas.microsoft.com/office/drawing/2014/main" val="715830560"/>
                    </a:ext>
                  </a:extLst>
                </a:gridCol>
                <a:gridCol w="1823288">
                  <a:extLst>
                    <a:ext uri="{9D8B030D-6E8A-4147-A177-3AD203B41FA5}">
                      <a16:colId xmlns:a16="http://schemas.microsoft.com/office/drawing/2014/main" val="3744243524"/>
                    </a:ext>
                  </a:extLst>
                </a:gridCol>
                <a:gridCol w="1823288">
                  <a:extLst>
                    <a:ext uri="{9D8B030D-6E8A-4147-A177-3AD203B41FA5}">
                      <a16:colId xmlns:a16="http://schemas.microsoft.com/office/drawing/2014/main" val="3350020184"/>
                    </a:ext>
                  </a:extLst>
                </a:gridCol>
              </a:tblGrid>
              <a:tr h="502920">
                <a:tc>
                  <a:txBody>
                    <a:bodyPr/>
                    <a:lstStyle/>
                    <a:p>
                      <a:pPr algn="ctr"/>
                      <a:r>
                        <a:rPr lang="en-US" sz="1400"/>
                        <a:t>Tool </a:t>
                      </a:r>
                    </a:p>
                    <a:p>
                      <a:pPr algn="ctr"/>
                      <a:r>
                        <a:rPr lang="en-US" sz="1400"/>
                        <a:t>Category</a:t>
                      </a:r>
                    </a:p>
                  </a:txBody>
                  <a:tcPr marL="35214" marR="35214" marT="35214" marB="35214" anchor="ctr"/>
                </a:tc>
                <a:tc>
                  <a:txBody>
                    <a:bodyPr/>
                    <a:lstStyle/>
                    <a:p>
                      <a:pPr algn="ctr"/>
                      <a:r>
                        <a:rPr lang="en-US" sz="1400"/>
                        <a:t>Tool</a:t>
                      </a:r>
                    </a:p>
                  </a:txBody>
                  <a:tcPr marL="35214" marR="35214" marT="35214" marB="35214" anchor="ctr"/>
                </a:tc>
                <a:tc>
                  <a:txBody>
                    <a:bodyPr/>
                    <a:lstStyle/>
                    <a:p>
                      <a:pPr algn="ctr"/>
                      <a:r>
                        <a:rPr lang="en-US" sz="1400"/>
                        <a:t>North Tenmile</a:t>
                      </a:r>
                    </a:p>
                  </a:txBody>
                  <a:tcPr marL="35214" marR="35214" marT="35214" marB="35214" anchor="ctr">
                    <a:solidFill>
                      <a:schemeClr val="accent5"/>
                    </a:solidFill>
                  </a:tcPr>
                </a:tc>
                <a:tc>
                  <a:txBody>
                    <a:bodyPr/>
                    <a:lstStyle/>
                    <a:p>
                      <a:pPr algn="ctr"/>
                      <a:r>
                        <a:rPr lang="en-US" sz="1400"/>
                        <a:t>Frisco Park &amp; Ride </a:t>
                      </a:r>
                      <a:r>
                        <a:rPr lang="en-US" sz="1400" i="0"/>
                        <a:t>(Kayak Lot)</a:t>
                      </a:r>
                    </a:p>
                  </a:txBody>
                  <a:tcPr marL="35214" marR="35214" marT="35214" marB="35214" anchor="ctr">
                    <a:solidFill>
                      <a:schemeClr val="accent5"/>
                    </a:solidFill>
                  </a:tcPr>
                </a:tc>
                <a:tc>
                  <a:txBody>
                    <a:bodyPr/>
                    <a:lstStyle/>
                    <a:p>
                      <a:pPr algn="ctr"/>
                      <a:r>
                        <a:rPr lang="en-US" sz="1400"/>
                        <a:t>Mount Royal</a:t>
                      </a:r>
                    </a:p>
                  </a:txBody>
                  <a:tcPr marL="35214" marR="35214" marT="35214" marB="35214" anchor="ctr">
                    <a:solidFill>
                      <a:schemeClr val="accent5"/>
                    </a:solidFill>
                  </a:tcPr>
                </a:tc>
                <a:tc>
                  <a:txBody>
                    <a:bodyPr/>
                    <a:lstStyle/>
                    <a:p>
                      <a:pPr algn="ctr"/>
                      <a:r>
                        <a:rPr lang="en-US" sz="1400"/>
                        <a:t>Peaks Zach’s Stop</a:t>
                      </a:r>
                    </a:p>
                  </a:txBody>
                  <a:tcPr marL="35214" marR="35214" marT="35214" marB="35214" anchor="ctr">
                    <a:solidFill>
                      <a:schemeClr val="accent5"/>
                    </a:solidFill>
                  </a:tcPr>
                </a:tc>
                <a:tc>
                  <a:txBody>
                    <a:bodyPr/>
                    <a:lstStyle/>
                    <a:p>
                      <a:pPr algn="ctr"/>
                      <a:r>
                        <a:rPr lang="en-US" sz="1400"/>
                        <a:t>Miners Creek Road</a:t>
                      </a:r>
                    </a:p>
                  </a:txBody>
                  <a:tcPr marL="35214" marR="35214" marT="35214" marB="35214" anchor="ctr">
                    <a:solidFill>
                      <a:schemeClr val="accent5"/>
                    </a:solidFill>
                  </a:tcPr>
                </a:tc>
                <a:extLst>
                  <a:ext uri="{0D108BD9-81ED-4DB2-BD59-A6C34878D82A}">
                    <a16:rowId xmlns:a16="http://schemas.microsoft.com/office/drawing/2014/main" val="205365670"/>
                  </a:ext>
                </a:extLst>
              </a:tr>
              <a:tr h="457200">
                <a:tc rowSpan="9">
                  <a:txBody>
                    <a:bodyPr/>
                    <a:lstStyle/>
                    <a:p>
                      <a:pPr algn="ctr"/>
                      <a:r>
                        <a:rPr lang="en-US" sz="1100" b="1"/>
                        <a:t>Parking Management</a:t>
                      </a:r>
                    </a:p>
                  </a:txBody>
                  <a:tcPr marL="84445" marR="84445" marT="42222" marB="42222" anchor="ctr"/>
                </a:tc>
                <a:tc>
                  <a:txBody>
                    <a:bodyPr/>
                    <a:lstStyle/>
                    <a:p>
                      <a:r>
                        <a:rPr lang="en-US" sz="1000" b="1"/>
                        <a:t>Reservation System</a:t>
                      </a:r>
                    </a:p>
                  </a:txBody>
                  <a:tcPr marL="70429" marR="70429" marT="35214" marB="35214" anchor="ctr"/>
                </a:tc>
                <a:tc>
                  <a:txBody>
                    <a:bodyPr/>
                    <a:lstStyle/>
                    <a:p>
                      <a:r>
                        <a:rPr lang="en-US" sz="1000"/>
                        <a:t>No, not enough demand nor capacity to support a reservation system. </a:t>
                      </a:r>
                    </a:p>
                  </a:txBody>
                  <a:tcPr marL="70429" marR="70429" marT="35214" marB="35214" anchor="ctr">
                    <a:solidFill>
                      <a:schemeClr val="accent5">
                        <a:lumMod val="40000"/>
                        <a:lumOff val="60000"/>
                      </a:schemeClr>
                    </a:solidFill>
                  </a:tcPr>
                </a:tc>
                <a:tc>
                  <a:txBody>
                    <a:bodyPr/>
                    <a:lstStyle/>
                    <a:p>
                      <a:r>
                        <a:rPr lang="en-US" sz="1000" b="1"/>
                        <a:t>Consider adding for overnight parking. </a:t>
                      </a:r>
                    </a:p>
                  </a:txBody>
                  <a:tcPr marL="70429" marR="70429" marT="35214" marB="35214" anchor="ctr">
                    <a:solidFill>
                      <a:schemeClr val="accent5">
                        <a:lumMod val="40000"/>
                        <a:lumOff val="60000"/>
                      </a:schemeClr>
                    </a:solidFill>
                  </a:tcPr>
                </a:tc>
                <a:tc>
                  <a:txBody>
                    <a:bodyPr/>
                    <a:lstStyle/>
                    <a:p>
                      <a:r>
                        <a:rPr lang="en-US" sz="1000"/>
                        <a:t>No, not enough demand nor capacity to support a reservation system. </a:t>
                      </a:r>
                    </a:p>
                  </a:txBody>
                  <a:tcPr marL="70429" marR="70429" marT="35214" marB="35214" anchor="ctr">
                    <a:solidFill>
                      <a:schemeClr val="accent5">
                        <a:lumMod val="40000"/>
                        <a:lumOff val="60000"/>
                      </a:schemeClr>
                    </a:solidFill>
                  </a:tcPr>
                </a:tc>
                <a:tc>
                  <a:txBody>
                    <a:bodyPr/>
                    <a:lstStyle/>
                    <a:p>
                      <a:r>
                        <a:rPr lang="en-US" sz="1000"/>
                        <a:t>No, not enough demand nor capacity to support a reservation system. </a:t>
                      </a:r>
                    </a:p>
                  </a:txBody>
                  <a:tcPr marL="70429" marR="70429" marT="35214" marB="35214"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No, not enough demand nor capacity to support a reservation system. </a:t>
                      </a:r>
                    </a:p>
                  </a:txBody>
                  <a:tcPr marL="70429" marR="70429" marT="35214" marB="35214" anchor="ctr">
                    <a:solidFill>
                      <a:schemeClr val="accent5">
                        <a:lumMod val="40000"/>
                        <a:lumOff val="60000"/>
                      </a:schemeClr>
                    </a:solidFill>
                  </a:tcPr>
                </a:tc>
                <a:extLst>
                  <a:ext uri="{0D108BD9-81ED-4DB2-BD59-A6C34878D82A}">
                    <a16:rowId xmlns:a16="http://schemas.microsoft.com/office/drawing/2014/main" val="609759661"/>
                  </a:ext>
                </a:extLst>
              </a:tr>
              <a:tr h="640080">
                <a:tc vMerge="1">
                  <a:txBody>
                    <a:bodyPr/>
                    <a:lstStyle/>
                    <a:p>
                      <a:r>
                        <a:rPr lang="en-US" sz="1200"/>
                        <a:t>5.2*</a:t>
                      </a:r>
                    </a:p>
                  </a:txBody>
                  <a:tcPr/>
                </a:tc>
                <a:tc>
                  <a:txBody>
                    <a:bodyPr/>
                    <a:lstStyle/>
                    <a:p>
                      <a:r>
                        <a:rPr lang="en-US" sz="1000" b="1"/>
                        <a:t>Parking Fees </a:t>
                      </a:r>
                    </a:p>
                  </a:txBody>
                  <a:tcPr marL="70429" marR="70429" marT="35214" marB="35214" anchor="ctr"/>
                </a:tc>
                <a:tc>
                  <a:txBody>
                    <a:bodyPr/>
                    <a:lstStyle/>
                    <a:p>
                      <a:r>
                        <a:rPr lang="en-US" sz="1000" b="0"/>
                        <a:t>No, not enough parking spaces. </a:t>
                      </a:r>
                    </a:p>
                  </a:txBody>
                  <a:tcPr marL="70429" marR="70429" marT="35214" marB="35214" anchor="ctr">
                    <a:solidFill>
                      <a:schemeClr val="accent5">
                        <a:lumMod val="20000"/>
                        <a:lumOff val="80000"/>
                      </a:schemeClr>
                    </a:solidFill>
                  </a:tcPr>
                </a:tc>
                <a:tc>
                  <a:txBody>
                    <a:bodyPr/>
                    <a:lstStyle/>
                    <a:p>
                      <a:r>
                        <a:rPr lang="en-US" sz="1000" b="1"/>
                        <a:t>Consider adding for parking longer than 24 hrs. </a:t>
                      </a:r>
                    </a:p>
                  </a:txBody>
                  <a:tcPr marL="70429" marR="70429" marT="35214" marB="35214" anchor="ctr">
                    <a:solidFill>
                      <a:schemeClr val="accent5">
                        <a:lumMod val="20000"/>
                        <a:lumOff val="80000"/>
                      </a:schemeClr>
                    </a:solidFill>
                  </a:tcPr>
                </a:tc>
                <a:tc>
                  <a:txBody>
                    <a:bodyPr/>
                    <a:lstStyle/>
                    <a:p>
                      <a:r>
                        <a:rPr lang="en-US" sz="1000"/>
                        <a:t>No, not enough parking spaces. </a:t>
                      </a:r>
                    </a:p>
                  </a:txBody>
                  <a:tcPr marL="70429" marR="70429" marT="35214" marB="35214" anchor="ctr">
                    <a:solidFill>
                      <a:schemeClr val="accent5">
                        <a:lumMod val="20000"/>
                        <a:lumOff val="80000"/>
                      </a:schemeClr>
                    </a:solidFill>
                  </a:tcPr>
                </a:tc>
                <a:tc>
                  <a:txBody>
                    <a:bodyPr/>
                    <a:lstStyle/>
                    <a:p>
                      <a:r>
                        <a:rPr lang="en-US" sz="1000" b="0"/>
                        <a:t>Maybe, would need to think through enforcement. </a:t>
                      </a:r>
                    </a:p>
                  </a:txBody>
                  <a:tcPr marL="70429" marR="70429" marT="35214" marB="35214"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Maybe, would need to think through enforcement. </a:t>
                      </a:r>
                    </a:p>
                  </a:txBody>
                  <a:tcPr marL="70429" marR="70429" marT="35214" marB="35214" anchor="ctr">
                    <a:solidFill>
                      <a:schemeClr val="accent5">
                        <a:lumMod val="20000"/>
                        <a:lumOff val="80000"/>
                      </a:schemeClr>
                    </a:solidFill>
                  </a:tcPr>
                </a:tc>
                <a:extLst>
                  <a:ext uri="{0D108BD9-81ED-4DB2-BD59-A6C34878D82A}">
                    <a16:rowId xmlns:a16="http://schemas.microsoft.com/office/drawing/2014/main" val="2349638300"/>
                  </a:ext>
                </a:extLst>
              </a:tr>
              <a:tr h="640080">
                <a:tc vMerge="1">
                  <a:txBody>
                    <a:bodyPr/>
                    <a:lstStyle/>
                    <a:p>
                      <a:r>
                        <a:rPr lang="en-US" sz="1200"/>
                        <a:t>5.3</a:t>
                      </a:r>
                    </a:p>
                  </a:txBody>
                  <a:tcPr/>
                </a:tc>
                <a:tc>
                  <a:txBody>
                    <a:bodyPr/>
                    <a:lstStyle/>
                    <a:p>
                      <a:r>
                        <a:rPr lang="en-US" sz="1000" b="1"/>
                        <a:t>Improved Road Design (Safety-Focused)</a:t>
                      </a:r>
                    </a:p>
                  </a:txBody>
                  <a:tcPr marL="70429" marR="70429" marT="35214" marB="35214" anchor="ctr"/>
                </a:tc>
                <a:tc>
                  <a:txBody>
                    <a:bodyPr/>
                    <a:lstStyle/>
                    <a:p>
                      <a:r>
                        <a:rPr lang="en-US" sz="1000"/>
                        <a:t>No. </a:t>
                      </a:r>
                    </a:p>
                  </a:txBody>
                  <a:tcPr marL="70429" marR="70429" marT="35214" marB="35214" anchor="ctr">
                    <a:solidFill>
                      <a:schemeClr val="accent5">
                        <a:lumMod val="40000"/>
                        <a:lumOff val="60000"/>
                      </a:schemeClr>
                    </a:solidFill>
                  </a:tcPr>
                </a:tc>
                <a:tc>
                  <a:txBody>
                    <a:bodyPr/>
                    <a:lstStyle/>
                    <a:p>
                      <a:r>
                        <a:rPr lang="en-US" sz="1000"/>
                        <a:t>No. </a:t>
                      </a:r>
                    </a:p>
                  </a:txBody>
                  <a:tcPr marL="70429" marR="70429" marT="35214" marB="35214" anchor="ctr">
                    <a:solidFill>
                      <a:schemeClr val="accent5">
                        <a:lumMod val="40000"/>
                        <a:lumOff val="60000"/>
                      </a:schemeClr>
                    </a:solidFill>
                  </a:tcPr>
                </a:tc>
                <a:tc>
                  <a:txBody>
                    <a:bodyPr/>
                    <a:lstStyle/>
                    <a:p>
                      <a:r>
                        <a:rPr lang="en-US" sz="1000"/>
                        <a:t>No.</a:t>
                      </a:r>
                    </a:p>
                  </a:txBody>
                  <a:tcPr marL="70429" marR="70429" marT="35214" marB="35214" anchor="ctr">
                    <a:solidFill>
                      <a:schemeClr val="accent5">
                        <a:lumMod val="40000"/>
                        <a:lumOff val="60000"/>
                      </a:schemeClr>
                    </a:solidFill>
                  </a:tcPr>
                </a:tc>
                <a:tc>
                  <a:txBody>
                    <a:bodyPr/>
                    <a:lstStyle/>
                    <a:p>
                      <a:r>
                        <a:rPr lang="en-US" sz="1000" b="1"/>
                        <a:t>Yes, create separate entrance and exit lanes and a pedestrian path. </a:t>
                      </a:r>
                    </a:p>
                  </a:txBody>
                  <a:tcPr marL="70429" marR="70429" marT="35214" marB="35214"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t>Yes, improve the pedestrian connection between the nearest bus stop and TH.</a:t>
                      </a:r>
                    </a:p>
                  </a:txBody>
                  <a:tcPr marL="70429" marR="70429" marT="35214" marB="35214" anchor="ctr">
                    <a:solidFill>
                      <a:schemeClr val="accent5">
                        <a:lumMod val="40000"/>
                        <a:lumOff val="60000"/>
                      </a:schemeClr>
                    </a:solidFill>
                  </a:tcPr>
                </a:tc>
                <a:extLst>
                  <a:ext uri="{0D108BD9-81ED-4DB2-BD59-A6C34878D82A}">
                    <a16:rowId xmlns:a16="http://schemas.microsoft.com/office/drawing/2014/main" val="62508774"/>
                  </a:ext>
                </a:extLst>
              </a:tr>
              <a:tr h="457200">
                <a:tc vMerge="1">
                  <a:txBody>
                    <a:bodyPr/>
                    <a:lstStyle/>
                    <a:p>
                      <a:r>
                        <a:rPr lang="en-US" sz="1200"/>
                        <a:t>5.4</a:t>
                      </a:r>
                    </a:p>
                  </a:txBody>
                  <a:tcPr/>
                </a:tc>
                <a:tc>
                  <a:txBody>
                    <a:bodyPr/>
                    <a:lstStyle/>
                    <a:p>
                      <a:r>
                        <a:rPr lang="en-US" sz="1000" b="1" i="0"/>
                        <a:t>Expanding Parking</a:t>
                      </a:r>
                    </a:p>
                  </a:txBody>
                  <a:tcPr marL="70429" marR="70429" marT="35214" marB="35214" anchor="ctr"/>
                </a:tc>
                <a:tc>
                  <a:txBody>
                    <a:bodyPr/>
                    <a:lstStyle/>
                    <a:p>
                      <a:r>
                        <a:rPr lang="en-US" sz="1000" i="0"/>
                        <a:t>No, instead direct visitors to the nearby Park and Ride. </a:t>
                      </a:r>
                    </a:p>
                  </a:txBody>
                  <a:tcPr marL="70429" marR="70429" marT="35214" marB="35214" anchor="ctr">
                    <a:solidFill>
                      <a:schemeClr val="accent5">
                        <a:lumMod val="20000"/>
                        <a:lumOff val="80000"/>
                      </a:schemeClr>
                    </a:solidFill>
                  </a:tcPr>
                </a:tc>
                <a:tc>
                  <a:txBody>
                    <a:bodyPr/>
                    <a:lstStyle/>
                    <a:p>
                      <a:r>
                        <a:rPr lang="en-US" sz="1000" i="0"/>
                        <a:t>No, large capacity already.</a:t>
                      </a:r>
                    </a:p>
                  </a:txBody>
                  <a:tcPr marL="70429" marR="70429" marT="35214" marB="35214" anchor="ctr">
                    <a:solidFill>
                      <a:schemeClr val="accent5">
                        <a:lumMod val="20000"/>
                        <a:lumOff val="80000"/>
                      </a:schemeClr>
                    </a:solidFill>
                  </a:tcPr>
                </a:tc>
                <a:tc>
                  <a:txBody>
                    <a:bodyPr/>
                    <a:lstStyle/>
                    <a:p>
                      <a:r>
                        <a:rPr lang="en-US" sz="1000" i="0"/>
                        <a:t>No, not enough room and residents would be opposed. </a:t>
                      </a:r>
                    </a:p>
                  </a:txBody>
                  <a:tcPr marL="70429" marR="70429" marT="35214" marB="35214" anchor="ctr">
                    <a:solidFill>
                      <a:schemeClr val="accent5">
                        <a:lumMod val="20000"/>
                        <a:lumOff val="80000"/>
                      </a:schemeClr>
                    </a:solidFill>
                  </a:tcPr>
                </a:tc>
                <a:tc>
                  <a:txBody>
                    <a:bodyPr/>
                    <a:lstStyle/>
                    <a:p>
                      <a:r>
                        <a:rPr lang="en-US" sz="1000" b="0" i="0"/>
                        <a:t>Maybe, if conditions warrant. </a:t>
                      </a:r>
                    </a:p>
                  </a:txBody>
                  <a:tcPr marL="70429" marR="70429" marT="35214" marB="35214" anchor="ctr">
                    <a:solidFill>
                      <a:schemeClr val="accent5">
                        <a:lumMod val="20000"/>
                        <a:lumOff val="80000"/>
                      </a:schemeClr>
                    </a:solidFill>
                  </a:tcPr>
                </a:tc>
                <a:tc>
                  <a:txBody>
                    <a:bodyPr/>
                    <a:lstStyle/>
                    <a:p>
                      <a:r>
                        <a:rPr lang="en-US" sz="1000" b="0" i="0"/>
                        <a:t>Maybe, need to better understand land ownership and utility constraints. </a:t>
                      </a:r>
                    </a:p>
                  </a:txBody>
                  <a:tcPr marL="70429" marR="70429" marT="35214" marB="35214" anchor="ctr">
                    <a:solidFill>
                      <a:schemeClr val="accent5">
                        <a:lumMod val="20000"/>
                        <a:lumOff val="80000"/>
                      </a:schemeClr>
                    </a:solidFill>
                  </a:tcPr>
                </a:tc>
                <a:extLst>
                  <a:ext uri="{0D108BD9-81ED-4DB2-BD59-A6C34878D82A}">
                    <a16:rowId xmlns:a16="http://schemas.microsoft.com/office/drawing/2014/main" val="3997791803"/>
                  </a:ext>
                </a:extLst>
              </a:tr>
              <a:tr h="274320">
                <a:tc vMerge="1">
                  <a:txBody>
                    <a:bodyPr/>
                    <a:lstStyle/>
                    <a:p>
                      <a:endParaRPr lang="en-US"/>
                    </a:p>
                  </a:txBody>
                  <a:tcPr/>
                </a:tc>
                <a:tc>
                  <a:txBody>
                    <a:bodyPr/>
                    <a:lstStyle/>
                    <a:p>
                      <a:r>
                        <a:rPr lang="en-US" sz="1000" b="1" i="0"/>
                        <a:t>Reducing Parking</a:t>
                      </a:r>
                    </a:p>
                  </a:txBody>
                  <a:tcPr marL="70429" marR="70429" marT="35214" marB="35214" anchor="ctr"/>
                </a:tc>
                <a:tc>
                  <a:txBody>
                    <a:bodyPr/>
                    <a:lstStyle/>
                    <a:p>
                      <a:r>
                        <a:rPr lang="en-US" sz="1000" i="0"/>
                        <a:t>No. </a:t>
                      </a:r>
                    </a:p>
                  </a:txBody>
                  <a:tcPr marL="70429" marR="70429" marT="35214" marB="35214" anchor="ctr">
                    <a:solidFill>
                      <a:schemeClr val="accent5">
                        <a:lumMod val="40000"/>
                        <a:lumOff val="60000"/>
                      </a:schemeClr>
                    </a:solidFill>
                  </a:tcPr>
                </a:tc>
                <a:tc>
                  <a:txBody>
                    <a:bodyPr/>
                    <a:lstStyle/>
                    <a:p>
                      <a:r>
                        <a:rPr lang="en-US" sz="1000" i="0"/>
                        <a:t>No. </a:t>
                      </a:r>
                    </a:p>
                  </a:txBody>
                  <a:tcPr marL="70429" marR="70429" marT="35214" marB="35214" anchor="ctr">
                    <a:solidFill>
                      <a:schemeClr val="accent5">
                        <a:lumMod val="40000"/>
                        <a:lumOff val="60000"/>
                      </a:schemeClr>
                    </a:solidFill>
                  </a:tcPr>
                </a:tc>
                <a:tc>
                  <a:txBody>
                    <a:bodyPr/>
                    <a:lstStyle/>
                    <a:p>
                      <a:r>
                        <a:rPr lang="en-US" sz="1000" i="0"/>
                        <a:t>No, no official parking there. </a:t>
                      </a:r>
                    </a:p>
                  </a:txBody>
                  <a:tcPr marL="70429" marR="70429" marT="35214" marB="35214" anchor="ctr">
                    <a:solidFill>
                      <a:schemeClr val="accent5">
                        <a:lumMod val="40000"/>
                        <a:lumOff val="60000"/>
                      </a:schemeClr>
                    </a:solidFill>
                  </a:tcPr>
                </a:tc>
                <a:tc>
                  <a:txBody>
                    <a:bodyPr/>
                    <a:lstStyle/>
                    <a:p>
                      <a:r>
                        <a:rPr lang="en-US" sz="1000" i="0"/>
                        <a:t>No. </a:t>
                      </a:r>
                    </a:p>
                  </a:txBody>
                  <a:tcPr marL="70429" marR="70429" marT="35214" marB="35214" anchor="ctr">
                    <a:solidFill>
                      <a:schemeClr val="accent5">
                        <a:lumMod val="40000"/>
                        <a:lumOff val="60000"/>
                      </a:schemeClr>
                    </a:solidFill>
                  </a:tcPr>
                </a:tc>
                <a:tc>
                  <a:txBody>
                    <a:bodyPr/>
                    <a:lstStyle/>
                    <a:p>
                      <a:r>
                        <a:rPr lang="en-US" sz="1000" i="0"/>
                        <a:t>No. </a:t>
                      </a:r>
                    </a:p>
                  </a:txBody>
                  <a:tcPr marL="70429" marR="70429" marT="35214" marB="35214" anchor="ctr">
                    <a:solidFill>
                      <a:schemeClr val="accent5">
                        <a:lumMod val="40000"/>
                        <a:lumOff val="60000"/>
                      </a:schemeClr>
                    </a:solidFill>
                  </a:tcPr>
                </a:tc>
                <a:extLst>
                  <a:ext uri="{0D108BD9-81ED-4DB2-BD59-A6C34878D82A}">
                    <a16:rowId xmlns:a16="http://schemas.microsoft.com/office/drawing/2014/main" val="2943426271"/>
                  </a:ext>
                </a:extLst>
              </a:tr>
              <a:tr h="457200">
                <a:tc vMerge="1">
                  <a:txBody>
                    <a:bodyPr/>
                    <a:lstStyle/>
                    <a:p>
                      <a:r>
                        <a:rPr lang="en-US" sz="1200"/>
                        <a:t>5.5</a:t>
                      </a:r>
                    </a:p>
                  </a:txBody>
                  <a:tcPr/>
                </a:tc>
                <a:tc>
                  <a:txBody>
                    <a:bodyPr/>
                    <a:lstStyle/>
                    <a:p>
                      <a:r>
                        <a:rPr lang="en-US" sz="1000" b="1"/>
                        <a:t>Parking Reconfiguration</a:t>
                      </a:r>
                    </a:p>
                  </a:txBody>
                  <a:tcPr marL="70429" marR="70429" marT="35214" marB="35214" anchor="ctr"/>
                </a:tc>
                <a:tc>
                  <a:txBody>
                    <a:bodyPr/>
                    <a:lstStyle/>
                    <a:p>
                      <a:r>
                        <a:rPr lang="en-US" sz="1000"/>
                        <a:t>No. </a:t>
                      </a:r>
                    </a:p>
                  </a:txBody>
                  <a:tcPr marL="70429" marR="70429" marT="35214" marB="35214" anchor="ctr">
                    <a:solidFill>
                      <a:schemeClr val="accent5">
                        <a:lumMod val="20000"/>
                        <a:lumOff val="80000"/>
                      </a:schemeClr>
                    </a:solidFill>
                  </a:tcPr>
                </a:tc>
                <a:tc>
                  <a:txBody>
                    <a:bodyPr/>
                    <a:lstStyle/>
                    <a:p>
                      <a:r>
                        <a:rPr lang="en-US" sz="1000" b="1"/>
                        <a:t>Maybe, optimize parking lot space within existing area. </a:t>
                      </a:r>
                    </a:p>
                  </a:txBody>
                  <a:tcPr marL="70429" marR="70429" marT="35214" marB="35214" anchor="ctr">
                    <a:solidFill>
                      <a:schemeClr val="accent5">
                        <a:lumMod val="20000"/>
                        <a:lumOff val="80000"/>
                      </a:schemeClr>
                    </a:solidFill>
                  </a:tcPr>
                </a:tc>
                <a:tc>
                  <a:txBody>
                    <a:bodyPr/>
                    <a:lstStyle/>
                    <a:p>
                      <a:r>
                        <a:rPr lang="en-US" sz="1000" b="0"/>
                        <a:t>No. </a:t>
                      </a:r>
                    </a:p>
                  </a:txBody>
                  <a:tcPr marL="70429" marR="70429" marT="35214" marB="35214" anchor="ctr">
                    <a:solidFill>
                      <a:schemeClr val="accent5">
                        <a:lumMod val="20000"/>
                        <a:lumOff val="80000"/>
                      </a:schemeClr>
                    </a:solidFill>
                  </a:tcPr>
                </a:tc>
                <a:tc>
                  <a:txBody>
                    <a:bodyPr/>
                    <a:lstStyle/>
                    <a:p>
                      <a:r>
                        <a:rPr lang="en-US" sz="1000" b="1"/>
                        <a:t>Yes, optimize parking lot space and reduce erosion surrounding the lot. </a:t>
                      </a:r>
                    </a:p>
                  </a:txBody>
                  <a:tcPr marL="70429" marR="70429" marT="35214" marB="35214" anchor="ctr">
                    <a:solidFill>
                      <a:schemeClr val="accent5">
                        <a:lumMod val="20000"/>
                        <a:lumOff val="80000"/>
                      </a:schemeClr>
                    </a:solidFill>
                  </a:tcPr>
                </a:tc>
                <a:tc>
                  <a:txBody>
                    <a:bodyPr/>
                    <a:lstStyle/>
                    <a:p>
                      <a:r>
                        <a:rPr lang="en-US" sz="1000" b="1"/>
                        <a:t>Yes, optimize current parking lot or formalize the FS parking lot. </a:t>
                      </a:r>
                    </a:p>
                  </a:txBody>
                  <a:tcPr marL="70429" marR="70429" marT="35214" marB="35214" anchor="ctr">
                    <a:solidFill>
                      <a:schemeClr val="accent5">
                        <a:lumMod val="20000"/>
                        <a:lumOff val="80000"/>
                      </a:schemeClr>
                    </a:solidFill>
                  </a:tcPr>
                </a:tc>
                <a:extLst>
                  <a:ext uri="{0D108BD9-81ED-4DB2-BD59-A6C34878D82A}">
                    <a16:rowId xmlns:a16="http://schemas.microsoft.com/office/drawing/2014/main" val="2729464605"/>
                  </a:ext>
                </a:extLst>
              </a:tr>
              <a:tr h="457200">
                <a:tc vMerge="1">
                  <a:txBody>
                    <a:bodyPr/>
                    <a:lstStyle/>
                    <a:p>
                      <a:r>
                        <a:rPr lang="en-US" sz="1200"/>
                        <a:t>5.6</a:t>
                      </a:r>
                    </a:p>
                  </a:txBody>
                  <a:tcPr/>
                </a:tc>
                <a:tc>
                  <a:txBody>
                    <a:bodyPr/>
                    <a:lstStyle/>
                    <a:p>
                      <a:r>
                        <a:rPr lang="en-US" sz="1000" b="1" i="0"/>
                        <a:t>Enforcement of Unsafe/Illegal Parking</a:t>
                      </a:r>
                    </a:p>
                  </a:txBody>
                  <a:tcPr marL="70429" marR="70429" marT="35214" marB="35214" anchor="ctr"/>
                </a:tc>
                <a:tc>
                  <a:txBody>
                    <a:bodyPr/>
                    <a:lstStyle/>
                    <a:p>
                      <a:r>
                        <a:rPr lang="en-US" sz="1000" b="1" i="0"/>
                        <a:t>Yes, unsafe/illegal parking along ramp to I-70.</a:t>
                      </a:r>
                    </a:p>
                  </a:txBody>
                  <a:tcPr marL="70429" marR="70429" marT="35214" marB="35214" anchor="ctr">
                    <a:solidFill>
                      <a:schemeClr val="accent5">
                        <a:lumMod val="40000"/>
                        <a:lumOff val="60000"/>
                      </a:schemeClr>
                    </a:solidFill>
                  </a:tcPr>
                </a:tc>
                <a:tc>
                  <a:txBody>
                    <a:bodyPr/>
                    <a:lstStyle/>
                    <a:p>
                      <a:r>
                        <a:rPr lang="en-US" sz="1000" i="0"/>
                        <a:t>No. </a:t>
                      </a:r>
                    </a:p>
                  </a:txBody>
                  <a:tcPr marL="70429" marR="70429" marT="35214" marB="35214" anchor="ctr">
                    <a:solidFill>
                      <a:schemeClr val="accent5">
                        <a:lumMod val="40000"/>
                        <a:lumOff val="60000"/>
                      </a:schemeClr>
                    </a:solidFill>
                  </a:tcPr>
                </a:tc>
                <a:tc>
                  <a:txBody>
                    <a:bodyPr/>
                    <a:lstStyle/>
                    <a:p>
                      <a:r>
                        <a:rPr lang="en-US" sz="1000" b="1" i="0"/>
                        <a:t>Yes, unsafe/illegal parking on the cul-de-sac.  </a:t>
                      </a:r>
                    </a:p>
                  </a:txBody>
                  <a:tcPr marL="70429" marR="70429" marT="35214" marB="35214" anchor="ctr">
                    <a:solidFill>
                      <a:schemeClr val="accent5">
                        <a:lumMod val="40000"/>
                        <a:lumOff val="60000"/>
                      </a:schemeClr>
                    </a:solidFill>
                  </a:tcPr>
                </a:tc>
                <a:tc>
                  <a:txBody>
                    <a:bodyPr/>
                    <a:lstStyle/>
                    <a:p>
                      <a:r>
                        <a:rPr lang="en-US" sz="1000" i="0"/>
                        <a:t>No, limited illegal/unsafe parking. </a:t>
                      </a:r>
                    </a:p>
                  </a:txBody>
                  <a:tcPr marL="70429" marR="70429" marT="35214" marB="35214"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i="0"/>
                        <a:t>No, limited illegal/unsafe parking. </a:t>
                      </a:r>
                    </a:p>
                  </a:txBody>
                  <a:tcPr marL="70429" marR="70429" marT="35214" marB="35214" anchor="ctr">
                    <a:solidFill>
                      <a:schemeClr val="accent5">
                        <a:lumMod val="40000"/>
                        <a:lumOff val="60000"/>
                      </a:schemeClr>
                    </a:solidFill>
                  </a:tcPr>
                </a:tc>
                <a:extLst>
                  <a:ext uri="{0D108BD9-81ED-4DB2-BD59-A6C34878D82A}">
                    <a16:rowId xmlns:a16="http://schemas.microsoft.com/office/drawing/2014/main" val="848868710"/>
                  </a:ext>
                </a:extLst>
              </a:tr>
              <a:tr h="457200">
                <a:tc vMerge="1">
                  <a:txBody>
                    <a:bodyPr/>
                    <a:lstStyle/>
                    <a:p>
                      <a:r>
                        <a:rPr lang="en-US" sz="1200"/>
                        <a:t>5.7</a:t>
                      </a:r>
                    </a:p>
                  </a:txBody>
                  <a:tcPr/>
                </a:tc>
                <a:tc>
                  <a:txBody>
                    <a:bodyPr/>
                    <a:lstStyle/>
                    <a:p>
                      <a:r>
                        <a:rPr lang="en-US" sz="1000" b="1"/>
                        <a:t>Pick-up/Drop-off Zones for Transportation Network Companies</a:t>
                      </a:r>
                    </a:p>
                  </a:txBody>
                  <a:tcPr marL="70429" marR="70429" marT="35214" marB="35214" anchor="ctr"/>
                </a:tc>
                <a:tc>
                  <a:txBody>
                    <a:bodyPr/>
                    <a:lstStyle/>
                    <a:p>
                      <a:r>
                        <a:rPr lang="en-US" sz="1000"/>
                        <a:t>No, direct people to the Park &amp; Ride. </a:t>
                      </a:r>
                    </a:p>
                  </a:txBody>
                  <a:tcPr marL="70429" marR="70429" marT="35214" marB="35214" anchor="ctr">
                    <a:solidFill>
                      <a:schemeClr val="accent5">
                        <a:lumMod val="20000"/>
                        <a:lumOff val="80000"/>
                      </a:schemeClr>
                    </a:solidFill>
                  </a:tcPr>
                </a:tc>
                <a:tc>
                  <a:txBody>
                    <a:bodyPr/>
                    <a:lstStyle/>
                    <a:p>
                      <a:r>
                        <a:rPr lang="en-US" sz="1000"/>
                        <a:t>Maybe, try to gauge interest. </a:t>
                      </a:r>
                    </a:p>
                  </a:txBody>
                  <a:tcPr marL="70429" marR="70429" marT="35214" marB="35214" anchor="ctr">
                    <a:solidFill>
                      <a:schemeClr val="accent5">
                        <a:lumMod val="20000"/>
                        <a:lumOff val="80000"/>
                      </a:schemeClr>
                    </a:solidFill>
                  </a:tcPr>
                </a:tc>
                <a:tc>
                  <a:txBody>
                    <a:bodyPr/>
                    <a:lstStyle/>
                    <a:p>
                      <a:r>
                        <a:rPr lang="en-US" sz="1000"/>
                        <a:t>No, direct people to the Park &amp; Ride. </a:t>
                      </a:r>
                    </a:p>
                  </a:txBody>
                  <a:tcPr marL="70429" marR="70429" marT="35214" marB="35214" anchor="ctr">
                    <a:solidFill>
                      <a:schemeClr val="accent5">
                        <a:lumMod val="20000"/>
                        <a:lumOff val="80000"/>
                      </a:schemeClr>
                    </a:solidFill>
                  </a:tcPr>
                </a:tc>
                <a:tc>
                  <a:txBody>
                    <a:bodyPr/>
                    <a:lstStyle/>
                    <a:p>
                      <a:r>
                        <a:rPr lang="en-US" sz="1000" b="1"/>
                        <a:t>Yes, largest and most central parking lot. </a:t>
                      </a:r>
                    </a:p>
                  </a:txBody>
                  <a:tcPr marL="70429" marR="70429" marT="35214" marB="35214" anchor="ctr">
                    <a:solidFill>
                      <a:schemeClr val="accent5">
                        <a:lumMod val="20000"/>
                        <a:lumOff val="80000"/>
                      </a:schemeClr>
                    </a:solidFill>
                  </a:tcPr>
                </a:tc>
                <a:tc>
                  <a:txBody>
                    <a:bodyPr/>
                    <a:lstStyle/>
                    <a:p>
                      <a:r>
                        <a:rPr lang="en-US" sz="1000"/>
                        <a:t>Maybe, outside the parking lot.</a:t>
                      </a:r>
                    </a:p>
                  </a:txBody>
                  <a:tcPr marL="70429" marR="70429" marT="35214" marB="35214" anchor="ctr">
                    <a:solidFill>
                      <a:schemeClr val="accent5">
                        <a:lumMod val="20000"/>
                        <a:lumOff val="80000"/>
                      </a:schemeClr>
                    </a:solidFill>
                  </a:tcPr>
                </a:tc>
                <a:extLst>
                  <a:ext uri="{0D108BD9-81ED-4DB2-BD59-A6C34878D82A}">
                    <a16:rowId xmlns:a16="http://schemas.microsoft.com/office/drawing/2014/main" val="3498700838"/>
                  </a:ext>
                </a:extLst>
              </a:tr>
              <a:tr h="259953">
                <a:tc vMerge="1">
                  <a:txBody>
                    <a:bodyPr/>
                    <a:lstStyle/>
                    <a:p>
                      <a:endParaRPr lang="en-US" sz="1200"/>
                    </a:p>
                  </a:txBody>
                  <a:tcPr anchor="ctr"/>
                </a:tc>
                <a:tc>
                  <a:txBody>
                    <a:bodyPr/>
                    <a:lstStyle/>
                    <a:p>
                      <a:r>
                        <a:rPr lang="en-US" sz="1000" b="1"/>
                        <a:t>Carpool/Vanpool Spaces</a:t>
                      </a:r>
                    </a:p>
                  </a:txBody>
                  <a:tcPr marL="70429" marR="70429" marT="35214" marB="35214" anchor="ctr"/>
                </a:tc>
                <a:tc>
                  <a:txBody>
                    <a:bodyPr/>
                    <a:lstStyle/>
                    <a:p>
                      <a:r>
                        <a:rPr lang="en-US" sz="1000"/>
                        <a:t>No, direct people to the Park &amp; Ride. </a:t>
                      </a:r>
                    </a:p>
                  </a:txBody>
                  <a:tcPr marL="70429" marR="70429" marT="35214" marB="35214" anchor="ctr">
                    <a:solidFill>
                      <a:schemeClr val="accent5">
                        <a:lumMod val="40000"/>
                        <a:lumOff val="60000"/>
                      </a:schemeClr>
                    </a:solidFill>
                  </a:tcPr>
                </a:tc>
                <a:tc>
                  <a:txBody>
                    <a:bodyPr/>
                    <a:lstStyle/>
                    <a:p>
                      <a:r>
                        <a:rPr lang="en-US" sz="1000" b="0"/>
                        <a:t>Maybe, but difficult to enforce.</a:t>
                      </a:r>
                    </a:p>
                  </a:txBody>
                  <a:tcPr marL="70429" marR="70429" marT="35214" marB="35214"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No, direct people to the Park &amp; Ride.</a:t>
                      </a:r>
                    </a:p>
                  </a:txBody>
                  <a:tcPr marL="70429" marR="70429" marT="35214" marB="35214" anchor="ctr">
                    <a:solidFill>
                      <a:schemeClr val="accent5">
                        <a:lumMod val="40000"/>
                        <a:lumOff val="60000"/>
                      </a:schemeClr>
                    </a:solidFill>
                  </a:tcPr>
                </a:tc>
                <a:tc>
                  <a:txBody>
                    <a:bodyPr/>
                    <a:lstStyle/>
                    <a:p>
                      <a:r>
                        <a:rPr lang="en-US" sz="1000" b="0"/>
                        <a:t>Maybe, but difficult to enforce.</a:t>
                      </a:r>
                      <a:endParaRPr lang="en-US" sz="1000" b="1"/>
                    </a:p>
                  </a:txBody>
                  <a:tcPr marL="70429" marR="70429" marT="35214" marB="35214" anchor="ctr">
                    <a:solidFill>
                      <a:schemeClr val="accent5">
                        <a:lumMod val="40000"/>
                        <a:lumOff val="60000"/>
                      </a:schemeClr>
                    </a:solidFill>
                  </a:tcPr>
                </a:tc>
                <a:tc>
                  <a:txBody>
                    <a:bodyPr/>
                    <a:lstStyle/>
                    <a:p>
                      <a:r>
                        <a:rPr lang="en-US" sz="1000" b="0"/>
                        <a:t>Maybe, but difficult to enforce.</a:t>
                      </a:r>
                      <a:endParaRPr lang="en-US" sz="1000" b="1"/>
                    </a:p>
                  </a:txBody>
                  <a:tcPr marL="70429" marR="70429" marT="35214" marB="35214" anchor="ctr">
                    <a:solidFill>
                      <a:schemeClr val="accent5">
                        <a:lumMod val="40000"/>
                        <a:lumOff val="60000"/>
                      </a:schemeClr>
                    </a:solidFill>
                  </a:tcPr>
                </a:tc>
                <a:extLst>
                  <a:ext uri="{0D108BD9-81ED-4DB2-BD59-A6C34878D82A}">
                    <a16:rowId xmlns:a16="http://schemas.microsoft.com/office/drawing/2014/main" val="1063275726"/>
                  </a:ext>
                </a:extLst>
              </a:tr>
            </a:tbl>
          </a:graphicData>
        </a:graphic>
      </p:graphicFrame>
      <p:sp>
        <p:nvSpPr>
          <p:cNvPr id="3" name="TextBox 2">
            <a:extLst>
              <a:ext uri="{FF2B5EF4-FFF2-40B4-BE49-F238E27FC236}">
                <a16:creationId xmlns:a16="http://schemas.microsoft.com/office/drawing/2014/main" id="{D27EF586-123B-808D-281A-17A3107EF6E5}"/>
              </a:ext>
            </a:extLst>
          </p:cNvPr>
          <p:cNvSpPr txBox="1"/>
          <p:nvPr/>
        </p:nvSpPr>
        <p:spPr>
          <a:xfrm>
            <a:off x="166180" y="6065439"/>
            <a:ext cx="3857411" cy="307777"/>
          </a:xfrm>
          <a:prstGeom prst="rect">
            <a:avLst/>
          </a:prstGeom>
          <a:noFill/>
        </p:spPr>
        <p:txBody>
          <a:bodyPr wrap="square" rtlCol="0">
            <a:spAutoFit/>
          </a:bodyPr>
          <a:lstStyle/>
          <a:p>
            <a:r>
              <a:rPr lang="en-US" sz="1400" b="1" dirty="0"/>
              <a:t>*Bold</a:t>
            </a:r>
            <a:r>
              <a:rPr lang="en-US" sz="1400" dirty="0"/>
              <a:t> items represent key solutions </a:t>
            </a:r>
          </a:p>
        </p:txBody>
      </p:sp>
    </p:spTree>
    <p:extLst>
      <p:ext uri="{BB962C8B-B14F-4D97-AF65-F5344CB8AC3E}">
        <p14:creationId xmlns:p14="http://schemas.microsoft.com/office/powerpoint/2010/main" val="1626593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68142D8-4EF3-363A-4B25-BE7C9DA71807}"/>
              </a:ext>
            </a:extLst>
          </p:cNvPr>
          <p:cNvSpPr txBox="1">
            <a:spLocks/>
          </p:cNvSpPr>
          <p:nvPr/>
        </p:nvSpPr>
        <p:spPr>
          <a:xfrm>
            <a:off x="0" y="162046"/>
            <a:ext cx="12036453" cy="10764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lang="en-US" spc="0">
                <a:ln w="0"/>
                <a:solidFill>
                  <a:srgbClr val="000000"/>
                </a:solidFill>
                <a:effectLst>
                  <a:outerShdw blurRad="38100" dist="19050" dir="2700000" algn="tl" rotWithShape="0">
                    <a:srgbClr val="000000">
                      <a:alpha val="40000"/>
                    </a:srgbClr>
                  </a:outerShdw>
                </a:effectLst>
                <a:latin typeface="Calibri Light" panose="020F0302020204030204"/>
              </a:rPr>
              <a:t>Tools Analysis </a:t>
            </a:r>
            <a:endPar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endParaRPr>
          </a:p>
        </p:txBody>
      </p:sp>
      <p:graphicFrame>
        <p:nvGraphicFramePr>
          <p:cNvPr id="5" name="Table 2">
            <a:extLst>
              <a:ext uri="{FF2B5EF4-FFF2-40B4-BE49-F238E27FC236}">
                <a16:creationId xmlns:a16="http://schemas.microsoft.com/office/drawing/2014/main" id="{6171BC53-A5D0-84DF-3C78-E7FA1AF50719}"/>
              </a:ext>
            </a:extLst>
          </p:cNvPr>
          <p:cNvGraphicFramePr>
            <a:graphicFrameLocks noGrp="1"/>
          </p:cNvGraphicFramePr>
          <p:nvPr/>
        </p:nvGraphicFramePr>
        <p:xfrm>
          <a:off x="832063" y="1304761"/>
          <a:ext cx="10372326" cy="4433523"/>
        </p:xfrm>
        <a:graphic>
          <a:graphicData uri="http://schemas.openxmlformats.org/drawingml/2006/table">
            <a:tbl>
              <a:tblPr firstRow="1" bandRow="1">
                <a:tableStyleId>{93296810-A885-4BE3-A3E7-6D5BEEA58F35}</a:tableStyleId>
              </a:tblPr>
              <a:tblGrid>
                <a:gridCol w="926275">
                  <a:extLst>
                    <a:ext uri="{9D8B030D-6E8A-4147-A177-3AD203B41FA5}">
                      <a16:colId xmlns:a16="http://schemas.microsoft.com/office/drawing/2014/main" val="3652970381"/>
                    </a:ext>
                  </a:extLst>
                </a:gridCol>
                <a:gridCol w="1513212">
                  <a:extLst>
                    <a:ext uri="{9D8B030D-6E8A-4147-A177-3AD203B41FA5}">
                      <a16:colId xmlns:a16="http://schemas.microsoft.com/office/drawing/2014/main" val="715231976"/>
                    </a:ext>
                  </a:extLst>
                </a:gridCol>
                <a:gridCol w="1579134">
                  <a:extLst>
                    <a:ext uri="{9D8B030D-6E8A-4147-A177-3AD203B41FA5}">
                      <a16:colId xmlns:a16="http://schemas.microsoft.com/office/drawing/2014/main" val="3732141125"/>
                    </a:ext>
                  </a:extLst>
                </a:gridCol>
                <a:gridCol w="1579134">
                  <a:extLst>
                    <a:ext uri="{9D8B030D-6E8A-4147-A177-3AD203B41FA5}">
                      <a16:colId xmlns:a16="http://schemas.microsoft.com/office/drawing/2014/main" val="3836580702"/>
                    </a:ext>
                  </a:extLst>
                </a:gridCol>
                <a:gridCol w="1579134">
                  <a:extLst>
                    <a:ext uri="{9D8B030D-6E8A-4147-A177-3AD203B41FA5}">
                      <a16:colId xmlns:a16="http://schemas.microsoft.com/office/drawing/2014/main" val="3413255962"/>
                    </a:ext>
                  </a:extLst>
                </a:gridCol>
                <a:gridCol w="1579134">
                  <a:extLst>
                    <a:ext uri="{9D8B030D-6E8A-4147-A177-3AD203B41FA5}">
                      <a16:colId xmlns:a16="http://schemas.microsoft.com/office/drawing/2014/main" val="1159207464"/>
                    </a:ext>
                  </a:extLst>
                </a:gridCol>
                <a:gridCol w="1616303">
                  <a:extLst>
                    <a:ext uri="{9D8B030D-6E8A-4147-A177-3AD203B41FA5}">
                      <a16:colId xmlns:a16="http://schemas.microsoft.com/office/drawing/2014/main" val="4007538054"/>
                    </a:ext>
                  </a:extLst>
                </a:gridCol>
              </a:tblGrid>
              <a:tr h="515348">
                <a:tc>
                  <a:txBody>
                    <a:bodyPr/>
                    <a:lstStyle/>
                    <a:p>
                      <a:pPr algn="ctr"/>
                      <a:r>
                        <a:rPr lang="en-US" sz="1400"/>
                        <a:t>Tool Category</a:t>
                      </a:r>
                    </a:p>
                  </a:txBody>
                  <a:tcPr marL="42771" marR="42771" marT="42771" marB="42771" anchor="ctr"/>
                </a:tc>
                <a:tc>
                  <a:txBody>
                    <a:bodyPr/>
                    <a:lstStyle/>
                    <a:p>
                      <a:pPr algn="ctr"/>
                      <a:r>
                        <a:rPr lang="en-US" sz="1400"/>
                        <a:t>Tool</a:t>
                      </a:r>
                    </a:p>
                  </a:txBody>
                  <a:tcPr marL="42771" marR="42771" marT="42771" marB="42771" anchor="ctr"/>
                </a:tc>
                <a:tc>
                  <a:txBody>
                    <a:bodyPr/>
                    <a:lstStyle/>
                    <a:p>
                      <a:pPr algn="ctr"/>
                      <a:r>
                        <a:rPr lang="en-US" sz="1400"/>
                        <a:t>North Tenmile</a:t>
                      </a:r>
                    </a:p>
                  </a:txBody>
                  <a:tcPr marL="35672" marR="35672" marT="35672" marB="35672" anchor="ctr">
                    <a:solidFill>
                      <a:schemeClr val="accent5"/>
                    </a:solidFill>
                  </a:tcPr>
                </a:tc>
                <a:tc>
                  <a:txBody>
                    <a:bodyPr/>
                    <a:lstStyle/>
                    <a:p>
                      <a:pPr algn="ctr"/>
                      <a:r>
                        <a:rPr lang="en-US" sz="1400"/>
                        <a:t>Frisco Park &amp; Ride</a:t>
                      </a:r>
                    </a:p>
                    <a:p>
                      <a:pPr algn="ctr"/>
                      <a:r>
                        <a:rPr lang="en-US" sz="1400" i="0"/>
                        <a:t>(Kayak Lot)</a:t>
                      </a:r>
                      <a:endParaRPr lang="en-US" sz="1400"/>
                    </a:p>
                  </a:txBody>
                  <a:tcPr marL="35672" marR="35672" marT="35672" marB="35672" anchor="ctr">
                    <a:solidFill>
                      <a:schemeClr val="accent5"/>
                    </a:solidFill>
                  </a:tcPr>
                </a:tc>
                <a:tc>
                  <a:txBody>
                    <a:bodyPr/>
                    <a:lstStyle/>
                    <a:p>
                      <a:pPr algn="ctr"/>
                      <a:r>
                        <a:rPr lang="en-US" sz="1400"/>
                        <a:t>Mount Royal</a:t>
                      </a:r>
                    </a:p>
                  </a:txBody>
                  <a:tcPr marL="35672" marR="35672" marT="35672" marB="35672" anchor="ctr">
                    <a:solidFill>
                      <a:schemeClr val="accent5"/>
                    </a:solidFill>
                  </a:tcPr>
                </a:tc>
                <a:tc>
                  <a:txBody>
                    <a:bodyPr/>
                    <a:lstStyle/>
                    <a:p>
                      <a:pPr algn="ctr"/>
                      <a:r>
                        <a:rPr lang="en-US" sz="1400"/>
                        <a:t>Peaks Zach’s Stop</a:t>
                      </a:r>
                    </a:p>
                  </a:txBody>
                  <a:tcPr marL="35672" marR="35672" marT="35672" marB="35672" anchor="ctr">
                    <a:solidFill>
                      <a:schemeClr val="accent5"/>
                    </a:solidFill>
                  </a:tcPr>
                </a:tc>
                <a:tc>
                  <a:txBody>
                    <a:bodyPr/>
                    <a:lstStyle/>
                    <a:p>
                      <a:pPr algn="ctr"/>
                      <a:r>
                        <a:rPr lang="en-US" sz="1400"/>
                        <a:t>Miners Creek Road</a:t>
                      </a:r>
                    </a:p>
                  </a:txBody>
                  <a:tcPr marL="35672" marR="35672" marT="35672" marB="35672" anchor="ctr">
                    <a:solidFill>
                      <a:schemeClr val="accent5"/>
                    </a:solidFill>
                  </a:tcPr>
                </a:tc>
                <a:extLst>
                  <a:ext uri="{0D108BD9-81ED-4DB2-BD59-A6C34878D82A}">
                    <a16:rowId xmlns:a16="http://schemas.microsoft.com/office/drawing/2014/main" val="205365670"/>
                  </a:ext>
                </a:extLst>
              </a:tr>
              <a:tr h="997232">
                <a:tc rowSpan="2">
                  <a:txBody>
                    <a:bodyPr/>
                    <a:lstStyle/>
                    <a:p>
                      <a:pPr algn="ctr"/>
                      <a:r>
                        <a:rPr lang="en-US" sz="1100" b="1"/>
                        <a:t>Transit</a:t>
                      </a:r>
                    </a:p>
                  </a:txBody>
                  <a:tcPr marL="87310" marR="87310" marT="43655" marB="43655" anchor="ctr"/>
                </a:tc>
                <a:tc>
                  <a:txBody>
                    <a:bodyPr/>
                    <a:lstStyle/>
                    <a:p>
                      <a:r>
                        <a:rPr lang="en-US" sz="1000" b="1"/>
                        <a:t>Local Transit Expansion (and/or Existing Connection)</a:t>
                      </a:r>
                    </a:p>
                  </a:txBody>
                  <a:tcPr marL="85542" marR="85542" marT="42771" marB="42771" anchor="ctr"/>
                </a:tc>
                <a:tc>
                  <a:txBody>
                    <a:bodyPr/>
                    <a:lstStyle/>
                    <a:p>
                      <a:r>
                        <a:rPr lang="en-US" sz="1000"/>
                        <a:t>No, near existing transit stop. </a:t>
                      </a:r>
                    </a:p>
                  </a:txBody>
                  <a:tcPr marL="85542" marR="85542" marT="42771" marB="42771" anchor="ctr">
                    <a:solidFill>
                      <a:schemeClr val="accent5">
                        <a:lumMod val="40000"/>
                        <a:lumOff val="60000"/>
                      </a:schemeClr>
                    </a:solidFill>
                  </a:tcPr>
                </a:tc>
                <a:tc>
                  <a:txBody>
                    <a:bodyPr/>
                    <a:lstStyle/>
                    <a:p>
                      <a:r>
                        <a:rPr lang="en-US" sz="1000"/>
                        <a:t>No, near existing transit stop. </a:t>
                      </a:r>
                    </a:p>
                  </a:txBody>
                  <a:tcPr marL="85542" marR="85542" marT="42771" marB="42771" anchor="ctr">
                    <a:solidFill>
                      <a:schemeClr val="accent5">
                        <a:lumMod val="40000"/>
                        <a:lumOff val="60000"/>
                      </a:schemeClr>
                    </a:solidFill>
                  </a:tcPr>
                </a:tc>
                <a:tc>
                  <a:txBody>
                    <a:bodyPr/>
                    <a:lstStyle/>
                    <a:p>
                      <a:r>
                        <a:rPr lang="en-US" sz="1000"/>
                        <a:t>No, near existing transit stop.</a:t>
                      </a:r>
                    </a:p>
                  </a:txBody>
                  <a:tcPr marL="85542" marR="85542" marT="42771" marB="42771" anchor="ctr">
                    <a:solidFill>
                      <a:schemeClr val="accent5">
                        <a:lumMod val="40000"/>
                        <a:lumOff val="60000"/>
                      </a:schemeClr>
                    </a:solidFill>
                  </a:tcPr>
                </a:tc>
                <a:tc>
                  <a:txBody>
                    <a:bodyPr/>
                    <a:lstStyle/>
                    <a:p>
                      <a:r>
                        <a:rPr lang="en-US" sz="1000" b="1"/>
                        <a:t>Yes, extended loop to</a:t>
                      </a:r>
                      <a:r>
                        <a:rPr lang="en-US" sz="1000" b="1" kern="1200">
                          <a:solidFill>
                            <a:schemeClr val="dk1"/>
                          </a:solidFill>
                          <a:effectLst/>
                          <a:latin typeface="+mn-lt"/>
                          <a:ea typeface="+mn-ea"/>
                          <a:cs typeface="+mn-cs"/>
                        </a:rPr>
                        <a:t>2</a:t>
                      </a:r>
                      <a:r>
                        <a:rPr lang="en-US" sz="1000" b="1" kern="1200" baseline="30000">
                          <a:solidFill>
                            <a:schemeClr val="dk1"/>
                          </a:solidFill>
                          <a:effectLst/>
                          <a:latin typeface="+mn-lt"/>
                          <a:ea typeface="+mn-ea"/>
                          <a:cs typeface="+mn-cs"/>
                        </a:rPr>
                        <a:t>nd</a:t>
                      </a:r>
                      <a:r>
                        <a:rPr lang="en-US" sz="1000" b="1" kern="1200">
                          <a:solidFill>
                            <a:schemeClr val="dk1"/>
                          </a:solidFill>
                          <a:effectLst/>
                          <a:latin typeface="+mn-lt"/>
                          <a:ea typeface="+mn-ea"/>
                          <a:cs typeface="+mn-cs"/>
                        </a:rPr>
                        <a:t> Ave/Meridian Loop and S. Cabin Green.</a:t>
                      </a:r>
                      <a:endParaRPr lang="en-US" sz="1000" b="1"/>
                    </a:p>
                  </a:txBody>
                  <a:tcPr marL="85542" marR="85542" marT="42771" marB="42771"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t>Yes, improve the connection between the nearest bus stop and TH.</a:t>
                      </a:r>
                    </a:p>
                  </a:txBody>
                  <a:tcPr marL="85542" marR="85542" marT="42771" marB="42771" anchor="ctr">
                    <a:solidFill>
                      <a:schemeClr val="accent5">
                        <a:lumMod val="40000"/>
                        <a:lumOff val="60000"/>
                      </a:schemeClr>
                    </a:solidFill>
                  </a:tcPr>
                </a:tc>
                <a:extLst>
                  <a:ext uri="{0D108BD9-81ED-4DB2-BD59-A6C34878D82A}">
                    <a16:rowId xmlns:a16="http://schemas.microsoft.com/office/drawing/2014/main" val="609759661"/>
                  </a:ext>
                </a:extLst>
              </a:tr>
              <a:tr h="607184">
                <a:tc vMerge="1">
                  <a:txBody>
                    <a:bodyPr/>
                    <a:lstStyle/>
                    <a:p>
                      <a:endParaRPr lang="en-US" sz="1200"/>
                    </a:p>
                  </a:txBody>
                  <a:tcPr anchor="ctr"/>
                </a:tc>
                <a:tc>
                  <a:txBody>
                    <a:bodyPr/>
                    <a:lstStyle/>
                    <a:p>
                      <a:r>
                        <a:rPr lang="en-US" sz="1000" b="1"/>
                        <a:t>New Shuttle Service</a:t>
                      </a:r>
                    </a:p>
                  </a:txBody>
                  <a:tcPr marL="85542" marR="85542" marT="42771" marB="42771"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No, direct people to Frisco Park &amp; Ride station. </a:t>
                      </a:r>
                    </a:p>
                  </a:txBody>
                  <a:tcPr marL="85542" marR="85542" marT="42771" marB="42771"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t>Yes, if part of town-wide hiker or on-demand micro-shuttle system.</a:t>
                      </a:r>
                    </a:p>
                  </a:txBody>
                  <a:tcPr marL="85542" marR="85542" marT="42771" marB="42771"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No, direct people to Frisco Park &amp; Ride station. </a:t>
                      </a:r>
                    </a:p>
                  </a:txBody>
                  <a:tcPr marL="85542" marR="85542" marT="42771" marB="42771"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t>Yes, if part of town-wide hiker or on-demand micro-shuttle system.</a:t>
                      </a:r>
                    </a:p>
                  </a:txBody>
                  <a:tcPr marL="85542" marR="85542" marT="42771" marB="42771"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t>Yes, if part of town-wide hiker or on-demand micro-shuttle system.</a:t>
                      </a:r>
                    </a:p>
                  </a:txBody>
                  <a:tcPr marL="85542" marR="85542" marT="42771" marB="42771" anchor="ctr">
                    <a:solidFill>
                      <a:schemeClr val="accent5">
                        <a:lumMod val="20000"/>
                        <a:lumOff val="80000"/>
                      </a:schemeClr>
                    </a:solidFill>
                  </a:tcPr>
                </a:tc>
                <a:extLst>
                  <a:ext uri="{0D108BD9-81ED-4DB2-BD59-A6C34878D82A}">
                    <a16:rowId xmlns:a16="http://schemas.microsoft.com/office/drawing/2014/main" val="2349638300"/>
                  </a:ext>
                </a:extLst>
              </a:tr>
              <a:tr h="568262">
                <a:tc rowSpan="3">
                  <a:txBody>
                    <a:bodyPr/>
                    <a:lstStyle/>
                    <a:p>
                      <a:pPr algn="ctr"/>
                      <a:r>
                        <a:rPr lang="en-US" sz="1100" b="1"/>
                        <a:t>Bike &amp; Pedestrian </a:t>
                      </a:r>
                    </a:p>
                  </a:txBody>
                  <a:tcPr marL="87310" marR="87310" marT="43655" marB="43655" anchor="ctr"/>
                </a:tc>
                <a:tc>
                  <a:txBody>
                    <a:bodyPr/>
                    <a:lstStyle/>
                    <a:p>
                      <a:r>
                        <a:rPr lang="en-US" sz="1000" b="1"/>
                        <a:t>Bike Parking at Trailheads</a:t>
                      </a:r>
                    </a:p>
                  </a:txBody>
                  <a:tcPr marL="85542" marR="85542" marT="42771" marB="42771" anchor="ctr"/>
                </a:tc>
                <a:tc>
                  <a:txBody>
                    <a:bodyPr/>
                    <a:lstStyle/>
                    <a:p>
                      <a:r>
                        <a:rPr lang="en-US" sz="1000"/>
                        <a:t>Maybe; ask if bikers frequent here – the trail is ped and horseback only.</a:t>
                      </a:r>
                    </a:p>
                  </a:txBody>
                  <a:tcPr marL="85542" marR="85542" marT="42771" marB="42771" anchor="ctr">
                    <a:solidFill>
                      <a:schemeClr val="accent5">
                        <a:lumMod val="40000"/>
                        <a:lumOff val="60000"/>
                      </a:schemeClr>
                    </a:solidFill>
                  </a:tcPr>
                </a:tc>
                <a:tc>
                  <a:txBody>
                    <a:bodyPr/>
                    <a:lstStyle/>
                    <a:p>
                      <a:r>
                        <a:rPr lang="en-US" sz="1000" b="1"/>
                        <a:t>Yes.</a:t>
                      </a:r>
                    </a:p>
                  </a:txBody>
                  <a:tcPr marL="85542" marR="85542" marT="42771" marB="42771" anchor="ctr">
                    <a:solidFill>
                      <a:schemeClr val="accent5">
                        <a:lumMod val="40000"/>
                        <a:lumOff val="60000"/>
                      </a:schemeClr>
                    </a:solidFill>
                  </a:tcPr>
                </a:tc>
                <a:tc>
                  <a:txBody>
                    <a:bodyPr/>
                    <a:lstStyle/>
                    <a:p>
                      <a:r>
                        <a:rPr lang="en-US" sz="1000"/>
                        <a:t>No, neighborhood access point. </a:t>
                      </a:r>
                    </a:p>
                  </a:txBody>
                  <a:tcPr marL="85542" marR="85542" marT="42771" marB="42771" anchor="ctr">
                    <a:solidFill>
                      <a:schemeClr val="accent5">
                        <a:lumMod val="40000"/>
                        <a:lumOff val="60000"/>
                      </a:schemeClr>
                    </a:solidFill>
                  </a:tcPr>
                </a:tc>
                <a:tc>
                  <a:txBody>
                    <a:bodyPr/>
                    <a:lstStyle/>
                    <a:p>
                      <a:r>
                        <a:rPr lang="en-US" sz="1000" b="1"/>
                        <a:t>Yes, add onto the small existing rack. </a:t>
                      </a:r>
                    </a:p>
                  </a:txBody>
                  <a:tcPr marL="85542" marR="85542" marT="42771" marB="42771" anchor="ctr">
                    <a:solidFill>
                      <a:schemeClr val="accent5">
                        <a:lumMod val="40000"/>
                        <a:lumOff val="60000"/>
                      </a:schemeClr>
                    </a:solidFill>
                  </a:tcPr>
                </a:tc>
                <a:tc>
                  <a:txBody>
                    <a:bodyPr/>
                    <a:lstStyle/>
                    <a:p>
                      <a:r>
                        <a:rPr lang="en-US" sz="1000" b="1"/>
                        <a:t>Yes. </a:t>
                      </a:r>
                    </a:p>
                  </a:txBody>
                  <a:tcPr marL="85542" marR="85542" marT="42771" marB="42771" anchor="ctr">
                    <a:solidFill>
                      <a:schemeClr val="accent5">
                        <a:lumMod val="40000"/>
                        <a:lumOff val="60000"/>
                      </a:schemeClr>
                    </a:solidFill>
                  </a:tcPr>
                </a:tc>
                <a:extLst>
                  <a:ext uri="{0D108BD9-81ED-4DB2-BD59-A6C34878D82A}">
                    <a16:rowId xmlns:a16="http://schemas.microsoft.com/office/drawing/2014/main" val="62508774"/>
                  </a:ext>
                </a:extLst>
              </a:tr>
              <a:tr h="705105">
                <a:tc vMerge="1">
                  <a:txBody>
                    <a:bodyPr/>
                    <a:lstStyle/>
                    <a:p>
                      <a:endParaRPr lang="en-US" sz="1200"/>
                    </a:p>
                  </a:txBody>
                  <a:tcPr anchor="ctr"/>
                </a:tc>
                <a:tc>
                  <a:txBody>
                    <a:bodyPr/>
                    <a:lstStyle/>
                    <a:p>
                      <a:r>
                        <a:rPr lang="en-US" sz="1000" b="1"/>
                        <a:t>App-based Micromobility</a:t>
                      </a:r>
                    </a:p>
                  </a:txBody>
                  <a:tcPr marL="85542" marR="85542" marT="42771" marB="42771" anchor="ctr"/>
                </a:tc>
                <a:tc>
                  <a:txBody>
                    <a:bodyPr/>
                    <a:lstStyle/>
                    <a:p>
                      <a:r>
                        <a:rPr lang="en-US" sz="1000" b="0"/>
                        <a:t>No. </a:t>
                      </a:r>
                    </a:p>
                  </a:txBody>
                  <a:tcPr marL="85542" marR="85542" marT="42771" marB="42771" anchor="ctr">
                    <a:solidFill>
                      <a:schemeClr val="accent5">
                        <a:lumMod val="20000"/>
                        <a:lumOff val="80000"/>
                      </a:schemeClr>
                    </a:solidFill>
                  </a:tcPr>
                </a:tc>
                <a:tc>
                  <a:txBody>
                    <a:bodyPr/>
                    <a:lstStyle/>
                    <a:p>
                      <a:r>
                        <a:rPr lang="en-US" sz="1000" b="0"/>
                        <a:t>Maybe; consider adding as a connection to eastern THs. </a:t>
                      </a:r>
                    </a:p>
                  </a:txBody>
                  <a:tcPr marL="85542" marR="85542" marT="42771" marB="42771" anchor="ctr">
                    <a:solidFill>
                      <a:schemeClr val="accent5">
                        <a:lumMod val="20000"/>
                        <a:lumOff val="80000"/>
                      </a:schemeClr>
                    </a:solidFill>
                  </a:tcPr>
                </a:tc>
                <a:tc>
                  <a:txBody>
                    <a:bodyPr/>
                    <a:lstStyle/>
                    <a:p>
                      <a:r>
                        <a:rPr lang="en-US" sz="1000" b="0"/>
                        <a:t>No. </a:t>
                      </a:r>
                    </a:p>
                  </a:txBody>
                  <a:tcPr marL="85542" marR="85542" marT="42771" marB="42771" anchor="ctr">
                    <a:solidFill>
                      <a:schemeClr val="accent5">
                        <a:lumMod val="20000"/>
                        <a:lumOff val="80000"/>
                      </a:schemeClr>
                    </a:solidFill>
                  </a:tcPr>
                </a:tc>
                <a:tc>
                  <a:txBody>
                    <a:bodyPr/>
                    <a:lstStyle/>
                    <a:p>
                      <a:r>
                        <a:rPr lang="en-US" sz="1000" b="0"/>
                        <a:t>Maybe, understand micromobility service in the area.  </a:t>
                      </a:r>
                    </a:p>
                  </a:txBody>
                  <a:tcPr marL="85542" marR="85542" marT="42771" marB="42771"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Maybe, understand micromobility service in the area.  </a:t>
                      </a:r>
                    </a:p>
                  </a:txBody>
                  <a:tcPr marL="85542" marR="85542" marT="42771" marB="42771" anchor="ctr">
                    <a:solidFill>
                      <a:schemeClr val="accent5">
                        <a:lumMod val="20000"/>
                        <a:lumOff val="80000"/>
                      </a:schemeClr>
                    </a:solidFill>
                  </a:tcPr>
                </a:tc>
                <a:extLst>
                  <a:ext uri="{0D108BD9-81ED-4DB2-BD59-A6C34878D82A}">
                    <a16:rowId xmlns:a16="http://schemas.microsoft.com/office/drawing/2014/main" val="2729464605"/>
                  </a:ext>
                </a:extLst>
              </a:tr>
              <a:tr h="1040392">
                <a:tc vMerge="1">
                  <a:txBody>
                    <a:bodyPr/>
                    <a:lstStyle/>
                    <a:p>
                      <a:endParaRPr lang="en-US" sz="1200"/>
                    </a:p>
                  </a:txBody>
                  <a:tcPr anchor="ctr"/>
                </a:tc>
                <a:tc>
                  <a:txBody>
                    <a:bodyPr/>
                    <a:lstStyle/>
                    <a:p>
                      <a:r>
                        <a:rPr lang="en-US" sz="1000" b="1" i="0"/>
                        <a:t>E-bike Charging at and Promotions to Trailheads</a:t>
                      </a:r>
                    </a:p>
                    <a:p>
                      <a:endParaRPr lang="en-US" sz="1000" b="1" i="0"/>
                    </a:p>
                  </a:txBody>
                  <a:tcPr marL="85542" marR="85542" marT="42771" marB="42771" anchor="ctr"/>
                </a:tc>
                <a:tc>
                  <a:txBody>
                    <a:bodyPr/>
                    <a:lstStyle/>
                    <a:p>
                      <a:r>
                        <a:rPr lang="en-US" sz="1000" b="0" i="0"/>
                        <a:t>No. </a:t>
                      </a:r>
                    </a:p>
                  </a:txBody>
                  <a:tcPr marL="85542" marR="85542" marT="42771" marB="42771" anchor="ctr">
                    <a:solidFill>
                      <a:schemeClr val="accent5">
                        <a:lumMod val="40000"/>
                        <a:lumOff val="60000"/>
                      </a:schemeClr>
                    </a:solidFill>
                  </a:tcPr>
                </a:tc>
                <a:tc>
                  <a:txBody>
                    <a:bodyPr/>
                    <a:lstStyle/>
                    <a:p>
                      <a:r>
                        <a:rPr lang="en-US" sz="1000" b="0" i="0"/>
                        <a:t>Maybe given large capacity; ask about status of/appetite for e-bikes. </a:t>
                      </a:r>
                    </a:p>
                  </a:txBody>
                  <a:tcPr marL="85542" marR="85542" marT="42771" marB="42771" anchor="ctr">
                    <a:solidFill>
                      <a:schemeClr val="accent5">
                        <a:lumMod val="40000"/>
                        <a:lumOff val="60000"/>
                      </a:schemeClr>
                    </a:solidFill>
                  </a:tcPr>
                </a:tc>
                <a:tc>
                  <a:txBody>
                    <a:bodyPr/>
                    <a:lstStyle/>
                    <a:p>
                      <a:r>
                        <a:rPr lang="en-US" sz="1000" b="0" i="0"/>
                        <a:t>No. </a:t>
                      </a:r>
                    </a:p>
                  </a:txBody>
                  <a:tcPr marL="85542" marR="85542" marT="42771" marB="42771"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t>Maybe given connection to rec path; a</a:t>
                      </a:r>
                      <a:r>
                        <a:rPr lang="en-US" sz="1000" b="0"/>
                        <a:t>sk about status of/appetite for e-bikes</a:t>
                      </a:r>
                    </a:p>
                  </a:txBody>
                  <a:tcPr marL="85542" marR="85542" marT="42771" marB="42771"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t>Maybe given connection to rec path; a</a:t>
                      </a:r>
                      <a:r>
                        <a:rPr lang="en-US" sz="1000" b="0"/>
                        <a:t>sk about status of/appetite for e-bikes</a:t>
                      </a:r>
                    </a:p>
                  </a:txBody>
                  <a:tcPr marL="85542" marR="85542" marT="42771" marB="42771" anchor="ctr">
                    <a:solidFill>
                      <a:schemeClr val="accent5">
                        <a:lumMod val="40000"/>
                        <a:lumOff val="60000"/>
                      </a:schemeClr>
                    </a:solidFill>
                  </a:tcPr>
                </a:tc>
                <a:extLst>
                  <a:ext uri="{0D108BD9-81ED-4DB2-BD59-A6C34878D82A}">
                    <a16:rowId xmlns:a16="http://schemas.microsoft.com/office/drawing/2014/main" val="848868710"/>
                  </a:ext>
                </a:extLst>
              </a:tr>
            </a:tbl>
          </a:graphicData>
        </a:graphic>
      </p:graphicFrame>
      <p:sp>
        <p:nvSpPr>
          <p:cNvPr id="3" name="TextBox 2">
            <a:extLst>
              <a:ext uri="{FF2B5EF4-FFF2-40B4-BE49-F238E27FC236}">
                <a16:creationId xmlns:a16="http://schemas.microsoft.com/office/drawing/2014/main" id="{EB386FBE-4D13-9C62-F418-BD2B32B31B43}"/>
              </a:ext>
            </a:extLst>
          </p:cNvPr>
          <p:cNvSpPr txBox="1"/>
          <p:nvPr/>
        </p:nvSpPr>
        <p:spPr>
          <a:xfrm>
            <a:off x="166180" y="6035739"/>
            <a:ext cx="3857411" cy="307777"/>
          </a:xfrm>
          <a:prstGeom prst="rect">
            <a:avLst/>
          </a:prstGeom>
          <a:noFill/>
        </p:spPr>
        <p:txBody>
          <a:bodyPr wrap="square" rtlCol="0">
            <a:spAutoFit/>
          </a:bodyPr>
          <a:lstStyle/>
          <a:p>
            <a:r>
              <a:rPr lang="en-US" sz="1400" b="1"/>
              <a:t>*Bold</a:t>
            </a:r>
            <a:r>
              <a:rPr lang="en-US" sz="1400"/>
              <a:t> items represent key solutions </a:t>
            </a:r>
          </a:p>
        </p:txBody>
      </p:sp>
    </p:spTree>
    <p:extLst>
      <p:ext uri="{BB962C8B-B14F-4D97-AF65-F5344CB8AC3E}">
        <p14:creationId xmlns:p14="http://schemas.microsoft.com/office/powerpoint/2010/main" val="3116994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68142D8-4EF3-363A-4B25-BE7C9DA71807}"/>
              </a:ext>
            </a:extLst>
          </p:cNvPr>
          <p:cNvSpPr txBox="1">
            <a:spLocks/>
          </p:cNvSpPr>
          <p:nvPr/>
        </p:nvSpPr>
        <p:spPr>
          <a:xfrm>
            <a:off x="0" y="162046"/>
            <a:ext cx="12036453" cy="10764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lang="en-US" spc="0">
                <a:ln w="0"/>
                <a:solidFill>
                  <a:srgbClr val="000000"/>
                </a:solidFill>
                <a:effectLst>
                  <a:outerShdw blurRad="38100" dist="19050" dir="2700000" algn="tl" rotWithShape="0">
                    <a:srgbClr val="000000">
                      <a:alpha val="40000"/>
                    </a:srgbClr>
                  </a:outerShdw>
                </a:effectLst>
                <a:latin typeface="Calibri Light" panose="020F0302020204030204"/>
              </a:rPr>
              <a:t>Tools Analysis </a:t>
            </a:r>
            <a:endPar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endParaRPr>
          </a:p>
        </p:txBody>
      </p:sp>
      <p:graphicFrame>
        <p:nvGraphicFramePr>
          <p:cNvPr id="5" name="Table 2">
            <a:extLst>
              <a:ext uri="{FF2B5EF4-FFF2-40B4-BE49-F238E27FC236}">
                <a16:creationId xmlns:a16="http://schemas.microsoft.com/office/drawing/2014/main" id="{6171BC53-A5D0-84DF-3C78-E7FA1AF50719}"/>
              </a:ext>
            </a:extLst>
          </p:cNvPr>
          <p:cNvGraphicFramePr>
            <a:graphicFrameLocks noGrp="1"/>
          </p:cNvGraphicFramePr>
          <p:nvPr/>
        </p:nvGraphicFramePr>
        <p:xfrm>
          <a:off x="900921" y="1238496"/>
          <a:ext cx="10390158" cy="4316138"/>
        </p:xfrm>
        <a:graphic>
          <a:graphicData uri="http://schemas.openxmlformats.org/drawingml/2006/table">
            <a:tbl>
              <a:tblPr firstRow="1" bandRow="1">
                <a:tableStyleId>{93296810-A885-4BE3-A3E7-6D5BEEA58F35}</a:tableStyleId>
              </a:tblPr>
              <a:tblGrid>
                <a:gridCol w="1152974">
                  <a:extLst>
                    <a:ext uri="{9D8B030D-6E8A-4147-A177-3AD203B41FA5}">
                      <a16:colId xmlns:a16="http://schemas.microsoft.com/office/drawing/2014/main" val="3652970381"/>
                    </a:ext>
                  </a:extLst>
                </a:gridCol>
                <a:gridCol w="1321074">
                  <a:extLst>
                    <a:ext uri="{9D8B030D-6E8A-4147-A177-3AD203B41FA5}">
                      <a16:colId xmlns:a16="http://schemas.microsoft.com/office/drawing/2014/main" val="715231976"/>
                    </a:ext>
                  </a:extLst>
                </a:gridCol>
                <a:gridCol w="1583222">
                  <a:extLst>
                    <a:ext uri="{9D8B030D-6E8A-4147-A177-3AD203B41FA5}">
                      <a16:colId xmlns:a16="http://schemas.microsoft.com/office/drawing/2014/main" val="2958132983"/>
                    </a:ext>
                  </a:extLst>
                </a:gridCol>
                <a:gridCol w="1583222">
                  <a:extLst>
                    <a:ext uri="{9D8B030D-6E8A-4147-A177-3AD203B41FA5}">
                      <a16:colId xmlns:a16="http://schemas.microsoft.com/office/drawing/2014/main" val="2569475389"/>
                    </a:ext>
                  </a:extLst>
                </a:gridCol>
                <a:gridCol w="1583222">
                  <a:extLst>
                    <a:ext uri="{9D8B030D-6E8A-4147-A177-3AD203B41FA5}">
                      <a16:colId xmlns:a16="http://schemas.microsoft.com/office/drawing/2014/main" val="2947621666"/>
                    </a:ext>
                  </a:extLst>
                </a:gridCol>
                <a:gridCol w="1583222">
                  <a:extLst>
                    <a:ext uri="{9D8B030D-6E8A-4147-A177-3AD203B41FA5}">
                      <a16:colId xmlns:a16="http://schemas.microsoft.com/office/drawing/2014/main" val="2345602688"/>
                    </a:ext>
                  </a:extLst>
                </a:gridCol>
                <a:gridCol w="1583222">
                  <a:extLst>
                    <a:ext uri="{9D8B030D-6E8A-4147-A177-3AD203B41FA5}">
                      <a16:colId xmlns:a16="http://schemas.microsoft.com/office/drawing/2014/main" val="1140913634"/>
                    </a:ext>
                  </a:extLst>
                </a:gridCol>
              </a:tblGrid>
              <a:tr h="699614">
                <a:tc>
                  <a:txBody>
                    <a:bodyPr/>
                    <a:lstStyle/>
                    <a:p>
                      <a:pPr algn="ctr"/>
                      <a:r>
                        <a:rPr lang="en-US" sz="1400"/>
                        <a:t>Tool </a:t>
                      </a:r>
                    </a:p>
                    <a:p>
                      <a:pPr algn="ctr"/>
                      <a:r>
                        <a:rPr lang="en-US" sz="1400"/>
                        <a:t>Category</a:t>
                      </a:r>
                    </a:p>
                  </a:txBody>
                  <a:tcPr marL="45720" marR="45720" anchor="ctr"/>
                </a:tc>
                <a:tc>
                  <a:txBody>
                    <a:bodyPr/>
                    <a:lstStyle/>
                    <a:p>
                      <a:pPr algn="ctr"/>
                      <a:r>
                        <a:rPr lang="en-US" sz="1400"/>
                        <a:t>Tool</a:t>
                      </a:r>
                    </a:p>
                  </a:txBody>
                  <a:tcPr marL="45720" marR="45720" anchor="ctr"/>
                </a:tc>
                <a:tc>
                  <a:txBody>
                    <a:bodyPr/>
                    <a:lstStyle/>
                    <a:p>
                      <a:pPr algn="ctr"/>
                      <a:r>
                        <a:rPr lang="en-US" sz="1400"/>
                        <a:t>North Tenmile</a:t>
                      </a:r>
                    </a:p>
                  </a:txBody>
                  <a:tcPr marL="38131" marR="38131" marT="38131" marB="38131" anchor="ctr">
                    <a:solidFill>
                      <a:schemeClr val="accent5"/>
                    </a:solidFill>
                  </a:tcPr>
                </a:tc>
                <a:tc>
                  <a:txBody>
                    <a:bodyPr/>
                    <a:lstStyle/>
                    <a:p>
                      <a:pPr algn="ctr"/>
                      <a:r>
                        <a:rPr lang="en-US" sz="1400"/>
                        <a:t>Frisco Park &amp; Ride</a:t>
                      </a:r>
                    </a:p>
                    <a:p>
                      <a:pPr algn="ctr"/>
                      <a:r>
                        <a:rPr lang="en-US" sz="1400" i="0"/>
                        <a:t>(Kayak Lot)</a:t>
                      </a:r>
                      <a:endParaRPr lang="en-US" sz="1400"/>
                    </a:p>
                  </a:txBody>
                  <a:tcPr marL="38131" marR="38131" marT="38131" marB="38131" anchor="ctr">
                    <a:solidFill>
                      <a:schemeClr val="accent5"/>
                    </a:solidFill>
                  </a:tcPr>
                </a:tc>
                <a:tc>
                  <a:txBody>
                    <a:bodyPr/>
                    <a:lstStyle/>
                    <a:p>
                      <a:pPr algn="ctr"/>
                      <a:r>
                        <a:rPr lang="en-US" sz="1400"/>
                        <a:t>Mount Royal</a:t>
                      </a:r>
                    </a:p>
                  </a:txBody>
                  <a:tcPr marL="38131" marR="38131" marT="38131" marB="38131" anchor="ctr">
                    <a:solidFill>
                      <a:schemeClr val="accent5"/>
                    </a:solidFill>
                  </a:tcPr>
                </a:tc>
                <a:tc>
                  <a:txBody>
                    <a:bodyPr/>
                    <a:lstStyle/>
                    <a:p>
                      <a:pPr algn="ctr"/>
                      <a:r>
                        <a:rPr lang="en-US" sz="1400"/>
                        <a:t>Peaks Zach’s Stop</a:t>
                      </a:r>
                    </a:p>
                  </a:txBody>
                  <a:tcPr marL="38131" marR="38131" marT="38131" marB="38131" anchor="ctr">
                    <a:solidFill>
                      <a:schemeClr val="accent5"/>
                    </a:solidFill>
                  </a:tcPr>
                </a:tc>
                <a:tc>
                  <a:txBody>
                    <a:bodyPr/>
                    <a:lstStyle/>
                    <a:p>
                      <a:pPr algn="ctr"/>
                      <a:r>
                        <a:rPr lang="en-US" sz="1400"/>
                        <a:t>Miners Creek Road</a:t>
                      </a:r>
                    </a:p>
                  </a:txBody>
                  <a:tcPr marL="38131" marR="38131" marT="38131" marB="38131" anchor="ctr">
                    <a:solidFill>
                      <a:schemeClr val="accent5"/>
                    </a:solidFill>
                  </a:tcPr>
                </a:tc>
                <a:extLst>
                  <a:ext uri="{0D108BD9-81ED-4DB2-BD59-A6C34878D82A}">
                    <a16:rowId xmlns:a16="http://schemas.microsoft.com/office/drawing/2014/main" val="205365670"/>
                  </a:ext>
                </a:extLst>
              </a:tr>
              <a:tr h="674503">
                <a:tc rowSpan="5">
                  <a:txBody>
                    <a:bodyPr/>
                    <a:lstStyle/>
                    <a:p>
                      <a:r>
                        <a:rPr lang="en-US" sz="1100" b="1"/>
                        <a:t>Information &amp; Communication</a:t>
                      </a:r>
                    </a:p>
                  </a:txBody>
                  <a:tcPr anchor="ctr"/>
                </a:tc>
                <a:tc>
                  <a:txBody>
                    <a:bodyPr/>
                    <a:lstStyle/>
                    <a:p>
                      <a:r>
                        <a:rPr lang="en-US" sz="1000" b="1"/>
                        <a:t>Webcams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Maybe, would need to be part of network-wide service, and would also need to explore site connectivity. </a:t>
                      </a:r>
                    </a:p>
                  </a:txBody>
                  <a:tcPr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Maybe, would need to be part of network-wide service, and would also need to explore site connectivity. </a:t>
                      </a:r>
                    </a:p>
                  </a:txBody>
                  <a:tcPr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No, too small. </a:t>
                      </a:r>
                    </a:p>
                  </a:txBody>
                  <a:tcPr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Maybe, would need to be part of network-wide service, and would also need to explore site connectivity. </a:t>
                      </a:r>
                    </a:p>
                  </a:txBody>
                  <a:tcPr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t>Already exists. </a:t>
                      </a:r>
                    </a:p>
                  </a:txBody>
                  <a:tcPr anchor="ctr">
                    <a:solidFill>
                      <a:schemeClr val="accent5">
                        <a:lumMod val="40000"/>
                        <a:lumOff val="60000"/>
                      </a:schemeClr>
                    </a:solidFill>
                  </a:tcPr>
                </a:tc>
                <a:extLst>
                  <a:ext uri="{0D108BD9-81ED-4DB2-BD59-A6C34878D82A}">
                    <a16:rowId xmlns:a16="http://schemas.microsoft.com/office/drawing/2014/main" val="609759661"/>
                  </a:ext>
                </a:extLst>
              </a:tr>
              <a:tr h="651304">
                <a:tc vMerge="1">
                  <a:txBody>
                    <a:bodyPr/>
                    <a:lstStyle/>
                    <a:p>
                      <a:endParaRPr lang="en-US" sz="1200"/>
                    </a:p>
                  </a:txBody>
                  <a:tcPr anchor="ctr"/>
                </a:tc>
                <a:tc>
                  <a:txBody>
                    <a:bodyPr/>
                    <a:lstStyle/>
                    <a:p>
                      <a:r>
                        <a:rPr lang="en-US" sz="1000" b="1"/>
                        <a:t>Variable Messaging Signs</a:t>
                      </a:r>
                    </a:p>
                  </a:txBody>
                  <a:tcPr anchor="ctr"/>
                </a:tc>
                <a:tc>
                  <a:txBody>
                    <a:bodyPr/>
                    <a:lstStyle/>
                    <a:p>
                      <a:r>
                        <a:rPr lang="en-US" sz="1000" b="1"/>
                        <a:t>Yes, directing people to Frisco Park &amp; Ride. </a:t>
                      </a: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Maybe on peak days.</a:t>
                      </a: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No, too small. </a:t>
                      </a: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Maybe on peak days.</a:t>
                      </a: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Maybe on peak days.</a:t>
                      </a:r>
                    </a:p>
                  </a:txBody>
                  <a:tcPr anchor="ctr">
                    <a:solidFill>
                      <a:schemeClr val="accent5">
                        <a:lumMod val="20000"/>
                        <a:lumOff val="80000"/>
                      </a:schemeClr>
                    </a:solidFill>
                  </a:tcPr>
                </a:tc>
                <a:extLst>
                  <a:ext uri="{0D108BD9-81ED-4DB2-BD59-A6C34878D82A}">
                    <a16:rowId xmlns:a16="http://schemas.microsoft.com/office/drawing/2014/main" val="2349638300"/>
                  </a:ext>
                </a:extLst>
              </a:tr>
              <a:tr h="648403">
                <a:tc vMerge="1">
                  <a:txBody>
                    <a:bodyPr/>
                    <a:lstStyle/>
                    <a:p>
                      <a:endParaRPr lang="en-US" sz="1200"/>
                    </a:p>
                  </a:txBody>
                  <a:tcPr anchor="ctr"/>
                </a:tc>
                <a:tc>
                  <a:txBody>
                    <a:bodyPr/>
                    <a:lstStyle/>
                    <a:p>
                      <a:r>
                        <a:rPr lang="en-US" sz="1000" b="1"/>
                        <a:t>Real Time Parking Availability</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No, too small.</a:t>
                      </a:r>
                    </a:p>
                  </a:txBody>
                  <a:tcPr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t>Yes, could implement parking space sensors if part of bigger network and push information out to public.</a:t>
                      </a:r>
                    </a:p>
                  </a:txBody>
                  <a:tcPr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t>No, too small. </a:t>
                      </a:r>
                    </a:p>
                  </a:txBody>
                  <a:tcPr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t>Yes, could implement parking space sensors if part of bigger network and push information out to public.</a:t>
                      </a:r>
                    </a:p>
                  </a:txBody>
                  <a:tcPr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a:t>Yes, could implement parking space sensors if part of bigger network and push information out to public.</a:t>
                      </a:r>
                    </a:p>
                  </a:txBody>
                  <a:tcPr anchor="ctr">
                    <a:solidFill>
                      <a:schemeClr val="accent5">
                        <a:lumMod val="40000"/>
                        <a:lumOff val="60000"/>
                      </a:schemeClr>
                    </a:solidFill>
                  </a:tcPr>
                </a:tc>
                <a:extLst>
                  <a:ext uri="{0D108BD9-81ED-4DB2-BD59-A6C34878D82A}">
                    <a16:rowId xmlns:a16="http://schemas.microsoft.com/office/drawing/2014/main" val="62508774"/>
                  </a:ext>
                </a:extLst>
              </a:tr>
              <a:tr h="645501">
                <a:tc vMerge="1">
                  <a:txBody>
                    <a:bodyPr/>
                    <a:lstStyle/>
                    <a:p>
                      <a:endParaRPr lang="en-US" sz="1200"/>
                    </a:p>
                  </a:txBody>
                  <a:tcPr anchor="ctr"/>
                </a:tc>
                <a:tc>
                  <a:txBody>
                    <a:bodyPr/>
                    <a:lstStyle/>
                    <a:p>
                      <a:r>
                        <a:rPr lang="en-US" sz="1000" b="1" i="0"/>
                        <a:t>Improved Signage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t>Yes, detail connections to bus line and other THs. </a:t>
                      </a:r>
                    </a:p>
                  </a:txBody>
                  <a:tcPr anchor="ctr">
                    <a:solidFill>
                      <a:schemeClr val="accent5">
                        <a:lumMod val="20000"/>
                        <a:lumOff val="80000"/>
                      </a:schemeClr>
                    </a:solidFill>
                  </a:tcPr>
                </a:tc>
                <a:tc>
                  <a:txBody>
                    <a:bodyPr/>
                    <a:lstStyle/>
                    <a:p>
                      <a:r>
                        <a:rPr lang="en-US" sz="1000" b="1" i="0"/>
                        <a:t>Yes, detail connections to bus line and other THs. </a:t>
                      </a: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t>Yes, direct people to </a:t>
                      </a:r>
                      <a:r>
                        <a:rPr lang="en-US" sz="1000" b="1" i="0" strike="noStrike"/>
                        <a:t>Frisco Park and Ride. </a:t>
                      </a: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t>Yes, detail connections to other THs. </a:t>
                      </a:r>
                    </a:p>
                  </a:txBody>
                  <a:tcPr anchor="ct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a:t>Yes, detail connections to bus line and other THs. </a:t>
                      </a:r>
                    </a:p>
                  </a:txBody>
                  <a:tcPr anchor="ctr">
                    <a:solidFill>
                      <a:schemeClr val="accent5">
                        <a:lumMod val="20000"/>
                        <a:lumOff val="80000"/>
                      </a:schemeClr>
                    </a:solidFill>
                  </a:tcPr>
                </a:tc>
                <a:extLst>
                  <a:ext uri="{0D108BD9-81ED-4DB2-BD59-A6C34878D82A}">
                    <a16:rowId xmlns:a16="http://schemas.microsoft.com/office/drawing/2014/main" val="3997791803"/>
                  </a:ext>
                </a:extLst>
              </a:tr>
              <a:tr h="612839">
                <a:tc vMerge="1">
                  <a:txBody>
                    <a:bodyPr/>
                    <a:lstStyle/>
                    <a:p>
                      <a:endParaRPr lang="en-US"/>
                    </a:p>
                  </a:txBody>
                  <a:tcPr anchor="ctr"/>
                </a:tc>
                <a:tc>
                  <a:txBody>
                    <a:bodyPr/>
                    <a:lstStyle/>
                    <a:p>
                      <a:r>
                        <a:rPr lang="en-US" sz="1000" b="1" i="0"/>
                        <a:t>Social Media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Could help better share information with visitors.</a:t>
                      </a:r>
                    </a:p>
                  </a:txBody>
                  <a:tcPr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Could help better share information with visitors.</a:t>
                      </a:r>
                    </a:p>
                  </a:txBody>
                  <a:tcPr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Could help better share information with visitors.</a:t>
                      </a:r>
                    </a:p>
                  </a:txBody>
                  <a:tcPr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Could help better share information with visitors.</a:t>
                      </a:r>
                    </a:p>
                  </a:txBody>
                  <a:tcPr anchor="ct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Could help better share information with visitors.</a:t>
                      </a:r>
                    </a:p>
                  </a:txBody>
                  <a:tcPr anchor="ctr">
                    <a:solidFill>
                      <a:schemeClr val="accent5">
                        <a:lumMod val="40000"/>
                        <a:lumOff val="60000"/>
                      </a:schemeClr>
                    </a:solidFill>
                  </a:tcPr>
                </a:tc>
                <a:extLst>
                  <a:ext uri="{0D108BD9-81ED-4DB2-BD59-A6C34878D82A}">
                    <a16:rowId xmlns:a16="http://schemas.microsoft.com/office/drawing/2014/main" val="2943426271"/>
                  </a:ext>
                </a:extLst>
              </a:tr>
            </a:tbl>
          </a:graphicData>
        </a:graphic>
      </p:graphicFrame>
      <p:sp>
        <p:nvSpPr>
          <p:cNvPr id="3" name="TextBox 2">
            <a:extLst>
              <a:ext uri="{FF2B5EF4-FFF2-40B4-BE49-F238E27FC236}">
                <a16:creationId xmlns:a16="http://schemas.microsoft.com/office/drawing/2014/main" id="{19735E0B-93D1-8B05-A176-DF54E6A98B5B}"/>
              </a:ext>
            </a:extLst>
          </p:cNvPr>
          <p:cNvSpPr txBox="1"/>
          <p:nvPr/>
        </p:nvSpPr>
        <p:spPr>
          <a:xfrm>
            <a:off x="166180" y="6067638"/>
            <a:ext cx="3857411" cy="307777"/>
          </a:xfrm>
          <a:prstGeom prst="rect">
            <a:avLst/>
          </a:prstGeom>
          <a:noFill/>
        </p:spPr>
        <p:txBody>
          <a:bodyPr wrap="square" rtlCol="0">
            <a:spAutoFit/>
          </a:bodyPr>
          <a:lstStyle/>
          <a:p>
            <a:r>
              <a:rPr lang="en-US" sz="1400" b="1"/>
              <a:t>*Bold</a:t>
            </a:r>
            <a:r>
              <a:rPr lang="en-US" sz="1400"/>
              <a:t> items represent key solutions </a:t>
            </a:r>
          </a:p>
        </p:txBody>
      </p:sp>
    </p:spTree>
    <p:extLst>
      <p:ext uri="{BB962C8B-B14F-4D97-AF65-F5344CB8AC3E}">
        <p14:creationId xmlns:p14="http://schemas.microsoft.com/office/powerpoint/2010/main" val="2514410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8" name="Straight Arrow Connector 137">
            <a:extLst>
              <a:ext uri="{FF2B5EF4-FFF2-40B4-BE49-F238E27FC236}">
                <a16:creationId xmlns:a16="http://schemas.microsoft.com/office/drawing/2014/main" id="{AB0C8364-52F6-5130-E961-D01CFF9FFE9B}"/>
              </a:ext>
            </a:extLst>
          </p:cNvPr>
          <p:cNvCxnSpPr>
            <a:cxnSpLocks/>
            <a:stCxn id="15" idx="3"/>
            <a:endCxn id="47" idx="2"/>
          </p:cNvCxnSpPr>
          <p:nvPr/>
        </p:nvCxnSpPr>
        <p:spPr>
          <a:xfrm>
            <a:off x="7354696" y="1330058"/>
            <a:ext cx="745088" cy="1586348"/>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842A194-570C-50AF-CC78-97FA8563F58D}"/>
              </a:ext>
            </a:extLst>
          </p:cNvPr>
          <p:cNvSpPr/>
          <p:nvPr/>
        </p:nvSpPr>
        <p:spPr>
          <a:xfrm>
            <a:off x="489787" y="755930"/>
            <a:ext cx="2120904" cy="1505041"/>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Parking lots at capacity </a:t>
            </a:r>
          </a:p>
        </p:txBody>
      </p:sp>
      <p:sp>
        <p:nvSpPr>
          <p:cNvPr id="5" name="Rectangle 4">
            <a:extLst>
              <a:ext uri="{FF2B5EF4-FFF2-40B4-BE49-F238E27FC236}">
                <a16:creationId xmlns:a16="http://schemas.microsoft.com/office/drawing/2014/main" id="{81026C14-C594-25F2-8709-B78F733AC31D}"/>
              </a:ext>
            </a:extLst>
          </p:cNvPr>
          <p:cNvSpPr/>
          <p:nvPr/>
        </p:nvSpPr>
        <p:spPr>
          <a:xfrm>
            <a:off x="489791" y="4286519"/>
            <a:ext cx="2096320" cy="1505041"/>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Opportunity to enhance network connectivity </a:t>
            </a:r>
          </a:p>
        </p:txBody>
      </p:sp>
      <p:sp>
        <p:nvSpPr>
          <p:cNvPr id="6" name="TextBox 5">
            <a:extLst>
              <a:ext uri="{FF2B5EF4-FFF2-40B4-BE49-F238E27FC236}">
                <a16:creationId xmlns:a16="http://schemas.microsoft.com/office/drawing/2014/main" id="{92A7D937-656B-D2C9-83AB-D0AFACFD19DF}"/>
              </a:ext>
            </a:extLst>
          </p:cNvPr>
          <p:cNvSpPr txBox="1"/>
          <p:nvPr/>
        </p:nvSpPr>
        <p:spPr>
          <a:xfrm>
            <a:off x="502077" y="378200"/>
            <a:ext cx="2909487" cy="369332"/>
          </a:xfrm>
          <a:prstGeom prst="rect">
            <a:avLst/>
          </a:prstGeom>
          <a:noFill/>
        </p:spPr>
        <p:txBody>
          <a:bodyPr wrap="square" rtlCol="0">
            <a:spAutoFit/>
          </a:bodyPr>
          <a:lstStyle/>
          <a:p>
            <a:r>
              <a:rPr lang="en-US" b="1"/>
              <a:t>Problem</a:t>
            </a:r>
          </a:p>
        </p:txBody>
      </p:sp>
      <p:sp>
        <p:nvSpPr>
          <p:cNvPr id="8" name="TextBox 7">
            <a:extLst>
              <a:ext uri="{FF2B5EF4-FFF2-40B4-BE49-F238E27FC236}">
                <a16:creationId xmlns:a16="http://schemas.microsoft.com/office/drawing/2014/main" id="{2E954116-4C4A-D8ED-8C9D-036B3BE0BBEB}"/>
              </a:ext>
            </a:extLst>
          </p:cNvPr>
          <p:cNvSpPr txBox="1"/>
          <p:nvPr/>
        </p:nvSpPr>
        <p:spPr>
          <a:xfrm>
            <a:off x="3244667" y="425012"/>
            <a:ext cx="4022725" cy="369332"/>
          </a:xfrm>
          <a:prstGeom prst="rect">
            <a:avLst/>
          </a:prstGeom>
          <a:noFill/>
        </p:spPr>
        <p:txBody>
          <a:bodyPr wrap="square">
            <a:spAutoFit/>
          </a:bodyPr>
          <a:lstStyle/>
          <a:p>
            <a:r>
              <a:rPr lang="en-US" b="1"/>
              <a:t>Recommendation</a:t>
            </a:r>
          </a:p>
        </p:txBody>
      </p:sp>
      <p:sp>
        <p:nvSpPr>
          <p:cNvPr id="10" name="TextBox 9">
            <a:extLst>
              <a:ext uri="{FF2B5EF4-FFF2-40B4-BE49-F238E27FC236}">
                <a16:creationId xmlns:a16="http://schemas.microsoft.com/office/drawing/2014/main" id="{022993F8-74A3-A612-43DE-8547B60A24C8}"/>
              </a:ext>
            </a:extLst>
          </p:cNvPr>
          <p:cNvSpPr txBox="1"/>
          <p:nvPr/>
        </p:nvSpPr>
        <p:spPr>
          <a:xfrm>
            <a:off x="8080328" y="426556"/>
            <a:ext cx="3667123" cy="366244"/>
          </a:xfrm>
          <a:prstGeom prst="rect">
            <a:avLst/>
          </a:prstGeom>
          <a:noFill/>
        </p:spPr>
        <p:txBody>
          <a:bodyPr wrap="square">
            <a:spAutoFit/>
          </a:bodyPr>
          <a:lstStyle/>
          <a:p>
            <a:r>
              <a:rPr lang="en-US" b="1"/>
              <a:t>Expected Outcome</a:t>
            </a:r>
          </a:p>
        </p:txBody>
      </p:sp>
      <p:sp>
        <p:nvSpPr>
          <p:cNvPr id="11" name="Rectangle: Rounded Corners 10">
            <a:extLst>
              <a:ext uri="{FF2B5EF4-FFF2-40B4-BE49-F238E27FC236}">
                <a16:creationId xmlns:a16="http://schemas.microsoft.com/office/drawing/2014/main" id="{33FED164-FDA5-311A-7E23-D7A7B7F83365}"/>
              </a:ext>
            </a:extLst>
          </p:cNvPr>
          <p:cNvSpPr/>
          <p:nvPr/>
        </p:nvSpPr>
        <p:spPr>
          <a:xfrm>
            <a:off x="3331971" y="3553283"/>
            <a:ext cx="4023360" cy="822960"/>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ea typeface="+mn-lt"/>
                <a:cs typeface="+mn-lt"/>
              </a:rPr>
              <a:t>Improve wayfinding to help visitors navigate within the rec path/trail system and bus network</a:t>
            </a:r>
            <a:endParaRPr lang="en-US">
              <a:ea typeface="+mn-lt"/>
              <a:cs typeface="+mn-lt"/>
            </a:endParaRPr>
          </a:p>
        </p:txBody>
      </p:sp>
      <p:sp>
        <p:nvSpPr>
          <p:cNvPr id="13" name="Rectangle: Rounded Corners 12">
            <a:extLst>
              <a:ext uri="{FF2B5EF4-FFF2-40B4-BE49-F238E27FC236}">
                <a16:creationId xmlns:a16="http://schemas.microsoft.com/office/drawing/2014/main" id="{EDD4BD5D-6168-1C66-892C-F2AFB1FA69C2}"/>
              </a:ext>
            </a:extLst>
          </p:cNvPr>
          <p:cNvSpPr/>
          <p:nvPr/>
        </p:nvSpPr>
        <p:spPr>
          <a:xfrm>
            <a:off x="3319680" y="2233836"/>
            <a:ext cx="4022725" cy="822960"/>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ea typeface="+mn-lt"/>
                <a:cs typeface="+mn-lt"/>
              </a:rPr>
              <a:t>Optimize the design of existing parking lots </a:t>
            </a:r>
            <a:endParaRPr lang="en-US">
              <a:ea typeface="+mn-lt"/>
              <a:cs typeface="+mn-lt"/>
            </a:endParaRPr>
          </a:p>
        </p:txBody>
      </p:sp>
      <p:sp>
        <p:nvSpPr>
          <p:cNvPr id="14" name="Rectangle: Rounded Corners 13">
            <a:extLst>
              <a:ext uri="{FF2B5EF4-FFF2-40B4-BE49-F238E27FC236}">
                <a16:creationId xmlns:a16="http://schemas.microsoft.com/office/drawing/2014/main" id="{073A657A-46EB-0346-0CE9-589624422E99}"/>
              </a:ext>
            </a:extLst>
          </p:cNvPr>
          <p:cNvSpPr/>
          <p:nvPr/>
        </p:nvSpPr>
        <p:spPr>
          <a:xfrm>
            <a:off x="3331970" y="4863439"/>
            <a:ext cx="4022725" cy="822960"/>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Support County-wide hiker on-demand micro-transit system</a:t>
            </a:r>
          </a:p>
        </p:txBody>
      </p:sp>
      <p:sp>
        <p:nvSpPr>
          <p:cNvPr id="15" name="Rectangle: Rounded Corners 14">
            <a:extLst>
              <a:ext uri="{FF2B5EF4-FFF2-40B4-BE49-F238E27FC236}">
                <a16:creationId xmlns:a16="http://schemas.microsoft.com/office/drawing/2014/main" id="{B1EA70D6-EDFC-F8EB-AA1E-C8CFC9A01563}"/>
              </a:ext>
            </a:extLst>
          </p:cNvPr>
          <p:cNvSpPr/>
          <p:nvPr/>
        </p:nvSpPr>
        <p:spPr>
          <a:xfrm>
            <a:off x="3331971" y="918578"/>
            <a:ext cx="4022725" cy="822960"/>
          </a:xfrm>
          <a:prstGeom prst="round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1600">
                <a:solidFill>
                  <a:srgbClr val="FFFFFF"/>
                </a:solidFill>
                <a:ea typeface="+mn-lt"/>
                <a:cs typeface="+mn-lt"/>
              </a:rPr>
              <a:t>Explore implementation of county-wide, real-time parking availability system</a:t>
            </a:r>
            <a:endParaRPr lang="en-US">
              <a:ea typeface="+mn-lt"/>
              <a:cs typeface="+mn-lt"/>
            </a:endParaRPr>
          </a:p>
        </p:txBody>
      </p:sp>
      <p:sp>
        <p:nvSpPr>
          <p:cNvPr id="18" name="Rectangle: Diagonal Corners Rounded 17">
            <a:extLst>
              <a:ext uri="{FF2B5EF4-FFF2-40B4-BE49-F238E27FC236}">
                <a16:creationId xmlns:a16="http://schemas.microsoft.com/office/drawing/2014/main" id="{92C2AC5E-7ACF-B175-6788-8C22C477D9B2}"/>
              </a:ext>
            </a:extLst>
          </p:cNvPr>
          <p:cNvSpPr/>
          <p:nvPr/>
        </p:nvSpPr>
        <p:spPr>
          <a:xfrm>
            <a:off x="8088677" y="1055738"/>
            <a:ext cx="3644907" cy="548640"/>
          </a:xfrm>
          <a:prstGeom prst="round2Diag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a:t>Improved traffic flow</a:t>
            </a:r>
          </a:p>
        </p:txBody>
      </p:sp>
      <p:sp>
        <p:nvSpPr>
          <p:cNvPr id="20" name="Rectangle: Diagonal Corners Rounded 19">
            <a:extLst>
              <a:ext uri="{FF2B5EF4-FFF2-40B4-BE49-F238E27FC236}">
                <a16:creationId xmlns:a16="http://schemas.microsoft.com/office/drawing/2014/main" id="{EFDA3BE5-EE53-9F79-431E-F3924CED61E9}"/>
              </a:ext>
            </a:extLst>
          </p:cNvPr>
          <p:cNvSpPr/>
          <p:nvPr/>
        </p:nvSpPr>
        <p:spPr>
          <a:xfrm>
            <a:off x="8077568" y="4979302"/>
            <a:ext cx="3644907" cy="548640"/>
          </a:xfrm>
          <a:prstGeom prst="round2Diag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More people are able to access trailheads</a:t>
            </a:r>
          </a:p>
        </p:txBody>
      </p:sp>
      <p:sp>
        <p:nvSpPr>
          <p:cNvPr id="21" name="Rectangle: Diagonal Corners Rounded 20">
            <a:extLst>
              <a:ext uri="{FF2B5EF4-FFF2-40B4-BE49-F238E27FC236}">
                <a16:creationId xmlns:a16="http://schemas.microsoft.com/office/drawing/2014/main" id="{2F4C18C2-E485-1CEB-64BD-13EBFB53D607}"/>
              </a:ext>
            </a:extLst>
          </p:cNvPr>
          <p:cNvSpPr/>
          <p:nvPr/>
        </p:nvSpPr>
        <p:spPr>
          <a:xfrm>
            <a:off x="8088674" y="1844579"/>
            <a:ext cx="3667121" cy="548640"/>
          </a:xfrm>
          <a:prstGeom prst="round2Diag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Help visitors make informed decisions </a:t>
            </a:r>
          </a:p>
        </p:txBody>
      </p:sp>
      <p:sp>
        <p:nvSpPr>
          <p:cNvPr id="23" name="Rectangle: Diagonal Corners Rounded 22">
            <a:extLst>
              <a:ext uri="{FF2B5EF4-FFF2-40B4-BE49-F238E27FC236}">
                <a16:creationId xmlns:a16="http://schemas.microsoft.com/office/drawing/2014/main" id="{1FAC5195-CA43-9B55-92DD-86A5AF38E075}"/>
              </a:ext>
            </a:extLst>
          </p:cNvPr>
          <p:cNvSpPr/>
          <p:nvPr/>
        </p:nvSpPr>
        <p:spPr>
          <a:xfrm>
            <a:off x="8088674" y="4196554"/>
            <a:ext cx="3644907" cy="548640"/>
          </a:xfrm>
          <a:prstGeom prst="round2Diag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914400">
              <a:defRPr/>
            </a:pPr>
            <a:r>
              <a:rPr lang="en-US" sz="1600"/>
              <a:t>Enhance experience for pedestrians and hence encourage </a:t>
            </a:r>
            <a:r>
              <a:rPr lang="en-US" sz="1600" err="1"/>
              <a:t>modeshift</a:t>
            </a:r>
            <a:endParaRPr lang="en-US" sz="1600"/>
          </a:p>
        </p:txBody>
      </p:sp>
      <p:cxnSp>
        <p:nvCxnSpPr>
          <p:cNvPr id="30" name="Straight Arrow Connector 29">
            <a:extLst>
              <a:ext uri="{FF2B5EF4-FFF2-40B4-BE49-F238E27FC236}">
                <a16:creationId xmlns:a16="http://schemas.microsoft.com/office/drawing/2014/main" id="{1FBD246E-7D70-519F-B9D6-C0661AF3BCAA}"/>
              </a:ext>
            </a:extLst>
          </p:cNvPr>
          <p:cNvCxnSpPr>
            <a:cxnSpLocks/>
            <a:stCxn id="13" idx="3"/>
            <a:endCxn id="18" idx="2"/>
          </p:cNvCxnSpPr>
          <p:nvPr/>
        </p:nvCxnSpPr>
        <p:spPr>
          <a:xfrm flipV="1">
            <a:off x="7342405" y="1330058"/>
            <a:ext cx="746272" cy="13152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97A6FA7-5234-0F52-4D09-BB0F20A53CC0}"/>
              </a:ext>
            </a:extLst>
          </p:cNvPr>
          <p:cNvCxnSpPr>
            <a:cxnSpLocks/>
            <a:stCxn id="15" idx="3"/>
            <a:endCxn id="21" idx="2"/>
          </p:cNvCxnSpPr>
          <p:nvPr/>
        </p:nvCxnSpPr>
        <p:spPr>
          <a:xfrm>
            <a:off x="7354696" y="1330058"/>
            <a:ext cx="733978" cy="7888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B888C65-54C8-8833-6490-2A109C714B39}"/>
              </a:ext>
            </a:extLst>
          </p:cNvPr>
          <p:cNvCxnSpPr>
            <a:cxnSpLocks/>
            <a:stCxn id="15" idx="3"/>
            <a:endCxn id="18" idx="2"/>
          </p:cNvCxnSpPr>
          <p:nvPr/>
        </p:nvCxnSpPr>
        <p:spPr>
          <a:xfrm>
            <a:off x="7354696" y="1330058"/>
            <a:ext cx="73398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2FF201C2-E617-09E0-A0C9-DA648B5E0299}"/>
              </a:ext>
            </a:extLst>
          </p:cNvPr>
          <p:cNvCxnSpPr>
            <a:cxnSpLocks/>
            <a:stCxn id="5" idx="3"/>
            <a:endCxn id="11" idx="1"/>
          </p:cNvCxnSpPr>
          <p:nvPr/>
        </p:nvCxnSpPr>
        <p:spPr>
          <a:xfrm flipV="1">
            <a:off x="2586111" y="3964763"/>
            <a:ext cx="745860" cy="10742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BB9E3621-AD15-90AE-2295-9C8D5A72C9BB}"/>
              </a:ext>
            </a:extLst>
          </p:cNvPr>
          <p:cNvCxnSpPr>
            <a:cxnSpLocks/>
            <a:stCxn id="5" idx="3"/>
            <a:endCxn id="14" idx="1"/>
          </p:cNvCxnSpPr>
          <p:nvPr/>
        </p:nvCxnSpPr>
        <p:spPr>
          <a:xfrm>
            <a:off x="2586111" y="5039040"/>
            <a:ext cx="745859" cy="23587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7" name="Rectangle: Diagonal Corners Rounded 46">
            <a:extLst>
              <a:ext uri="{FF2B5EF4-FFF2-40B4-BE49-F238E27FC236}">
                <a16:creationId xmlns:a16="http://schemas.microsoft.com/office/drawing/2014/main" id="{8317346C-01FA-5ED8-67A8-2084B999DBF2}"/>
              </a:ext>
            </a:extLst>
          </p:cNvPr>
          <p:cNvSpPr/>
          <p:nvPr/>
        </p:nvSpPr>
        <p:spPr>
          <a:xfrm>
            <a:off x="8099784" y="2642086"/>
            <a:ext cx="3644907" cy="548640"/>
          </a:xfrm>
          <a:prstGeom prst="round2Diag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a:t>Concentrate parking in lots with higher capacity </a:t>
            </a:r>
          </a:p>
        </p:txBody>
      </p:sp>
      <p:sp>
        <p:nvSpPr>
          <p:cNvPr id="49" name="Rectangle: Diagonal Corners Rounded 48">
            <a:extLst>
              <a:ext uri="{FF2B5EF4-FFF2-40B4-BE49-F238E27FC236}">
                <a16:creationId xmlns:a16="http://schemas.microsoft.com/office/drawing/2014/main" id="{CE8E1B1F-E725-FE19-C9A9-D3CA3371DFBE}"/>
              </a:ext>
            </a:extLst>
          </p:cNvPr>
          <p:cNvSpPr/>
          <p:nvPr/>
        </p:nvSpPr>
        <p:spPr>
          <a:xfrm>
            <a:off x="8099781" y="3445026"/>
            <a:ext cx="3644907" cy="548640"/>
          </a:xfrm>
          <a:prstGeom prst="round2Diag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a:t>Increased trail connectivity </a:t>
            </a:r>
          </a:p>
        </p:txBody>
      </p:sp>
      <p:cxnSp>
        <p:nvCxnSpPr>
          <p:cNvPr id="53" name="Straight Arrow Connector 52">
            <a:extLst>
              <a:ext uri="{FF2B5EF4-FFF2-40B4-BE49-F238E27FC236}">
                <a16:creationId xmlns:a16="http://schemas.microsoft.com/office/drawing/2014/main" id="{FEEFF667-1134-C521-0A0F-B558FFEB768E}"/>
              </a:ext>
            </a:extLst>
          </p:cNvPr>
          <p:cNvCxnSpPr>
            <a:cxnSpLocks/>
            <a:stCxn id="11" idx="3"/>
            <a:endCxn id="49" idx="2"/>
          </p:cNvCxnSpPr>
          <p:nvPr/>
        </p:nvCxnSpPr>
        <p:spPr>
          <a:xfrm flipV="1">
            <a:off x="7355331" y="3719346"/>
            <a:ext cx="744450" cy="2454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9A0A948-650A-CE93-37CD-98DB18A9AEC0}"/>
              </a:ext>
            </a:extLst>
          </p:cNvPr>
          <p:cNvCxnSpPr>
            <a:cxnSpLocks/>
            <a:stCxn id="11" idx="3"/>
            <a:endCxn id="47" idx="2"/>
          </p:cNvCxnSpPr>
          <p:nvPr/>
        </p:nvCxnSpPr>
        <p:spPr>
          <a:xfrm flipV="1">
            <a:off x="7355331" y="2916406"/>
            <a:ext cx="744453" cy="1048357"/>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75B160BE-C224-1D64-9F4A-0548D052A121}"/>
              </a:ext>
            </a:extLst>
          </p:cNvPr>
          <p:cNvCxnSpPr>
            <a:cxnSpLocks/>
            <a:stCxn id="11" idx="3"/>
            <a:endCxn id="23" idx="2"/>
          </p:cNvCxnSpPr>
          <p:nvPr/>
        </p:nvCxnSpPr>
        <p:spPr>
          <a:xfrm>
            <a:off x="7355331" y="3964763"/>
            <a:ext cx="733343" cy="50611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B424C0E8-6AEE-EDD3-EF12-1BEDE9E0ADB1}"/>
              </a:ext>
            </a:extLst>
          </p:cNvPr>
          <p:cNvCxnSpPr>
            <a:cxnSpLocks/>
            <a:stCxn id="14" idx="3"/>
            <a:endCxn id="20" idx="2"/>
          </p:cNvCxnSpPr>
          <p:nvPr/>
        </p:nvCxnSpPr>
        <p:spPr>
          <a:xfrm flipV="1">
            <a:off x="7354695" y="5253622"/>
            <a:ext cx="722873" cy="212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2DAFAB7-3C23-0051-EA46-F4137A1ED22E}"/>
              </a:ext>
            </a:extLst>
          </p:cNvPr>
          <p:cNvCxnSpPr>
            <a:cxnSpLocks/>
            <a:stCxn id="11" idx="3"/>
            <a:endCxn id="21" idx="2"/>
          </p:cNvCxnSpPr>
          <p:nvPr/>
        </p:nvCxnSpPr>
        <p:spPr>
          <a:xfrm flipV="1">
            <a:off x="7355331" y="2118899"/>
            <a:ext cx="733343" cy="18458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0029278-9338-4292-9DA0-E64C18B4FD10}"/>
              </a:ext>
            </a:extLst>
          </p:cNvPr>
          <p:cNvSpPr/>
          <p:nvPr/>
        </p:nvSpPr>
        <p:spPr>
          <a:xfrm>
            <a:off x="502076" y="2562605"/>
            <a:ext cx="2096324" cy="1505042"/>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ea typeface="+mn-lt"/>
                <a:cs typeface="+mn-lt"/>
              </a:rPr>
              <a:t>Lack of information/visitor understanding about other parking lots/connections to other trailheads</a:t>
            </a:r>
            <a:endParaRPr lang="en-US" sz="1600">
              <a:cs typeface="Calibri"/>
            </a:endParaRPr>
          </a:p>
        </p:txBody>
      </p:sp>
      <p:cxnSp>
        <p:nvCxnSpPr>
          <p:cNvPr id="7" name="Straight Arrow Connector 6">
            <a:extLst>
              <a:ext uri="{FF2B5EF4-FFF2-40B4-BE49-F238E27FC236}">
                <a16:creationId xmlns:a16="http://schemas.microsoft.com/office/drawing/2014/main" id="{F7761C8F-3948-76A1-426B-160D5D2305EE}"/>
              </a:ext>
            </a:extLst>
          </p:cNvPr>
          <p:cNvCxnSpPr>
            <a:cxnSpLocks/>
            <a:stCxn id="4" idx="3"/>
            <a:endCxn id="13" idx="1"/>
          </p:cNvCxnSpPr>
          <p:nvPr/>
        </p:nvCxnSpPr>
        <p:spPr>
          <a:xfrm>
            <a:off x="2610691" y="1508451"/>
            <a:ext cx="708989" cy="11368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E13CBEA-9F57-FC7F-AB9C-E051059A52C9}"/>
              </a:ext>
            </a:extLst>
          </p:cNvPr>
          <p:cNvCxnSpPr>
            <a:cxnSpLocks/>
            <a:stCxn id="2" idx="3"/>
            <a:endCxn id="11" idx="1"/>
          </p:cNvCxnSpPr>
          <p:nvPr/>
        </p:nvCxnSpPr>
        <p:spPr>
          <a:xfrm>
            <a:off x="2598400" y="3315126"/>
            <a:ext cx="733571" cy="6496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267D6D7-6521-63DC-2686-ED99147D67D1}"/>
              </a:ext>
            </a:extLst>
          </p:cNvPr>
          <p:cNvCxnSpPr>
            <a:cxnSpLocks/>
            <a:stCxn id="14" idx="3"/>
            <a:endCxn id="23" idx="2"/>
          </p:cNvCxnSpPr>
          <p:nvPr/>
        </p:nvCxnSpPr>
        <p:spPr>
          <a:xfrm flipV="1">
            <a:off x="7354695" y="4470874"/>
            <a:ext cx="733979" cy="804045"/>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9C19A1B-5618-48E7-1223-4CA80C9CCC81}"/>
              </a:ext>
            </a:extLst>
          </p:cNvPr>
          <p:cNvCxnSpPr>
            <a:cxnSpLocks/>
            <a:stCxn id="4" idx="3"/>
            <a:endCxn id="15" idx="1"/>
          </p:cNvCxnSpPr>
          <p:nvPr/>
        </p:nvCxnSpPr>
        <p:spPr>
          <a:xfrm flipV="1">
            <a:off x="2610691" y="1330058"/>
            <a:ext cx="721280" cy="17839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1BDD0FB-298D-407A-DA5C-A61E2B304AE2}"/>
              </a:ext>
            </a:extLst>
          </p:cNvPr>
          <p:cNvCxnSpPr>
            <a:cxnSpLocks/>
            <a:stCxn id="4" idx="3"/>
            <a:endCxn id="11" idx="1"/>
          </p:cNvCxnSpPr>
          <p:nvPr/>
        </p:nvCxnSpPr>
        <p:spPr>
          <a:xfrm>
            <a:off x="2610691" y="1508451"/>
            <a:ext cx="721280" cy="2456312"/>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E7D279C-62DD-CB42-B9D9-E65F9B288707}"/>
              </a:ext>
            </a:extLst>
          </p:cNvPr>
          <p:cNvCxnSpPr>
            <a:cxnSpLocks/>
            <a:stCxn id="4" idx="3"/>
            <a:endCxn id="14" idx="1"/>
          </p:cNvCxnSpPr>
          <p:nvPr/>
        </p:nvCxnSpPr>
        <p:spPr>
          <a:xfrm>
            <a:off x="2610691" y="1508451"/>
            <a:ext cx="721279" cy="37664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9EE69C2-A582-94D2-687B-273A7D0543B1}"/>
              </a:ext>
            </a:extLst>
          </p:cNvPr>
          <p:cNvCxnSpPr>
            <a:cxnSpLocks/>
            <a:stCxn id="13" idx="3"/>
            <a:endCxn id="20" idx="2"/>
          </p:cNvCxnSpPr>
          <p:nvPr/>
        </p:nvCxnSpPr>
        <p:spPr>
          <a:xfrm>
            <a:off x="7342405" y="2645316"/>
            <a:ext cx="735163" cy="26083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C84C11B-7CDE-159B-C219-5FFECF7FDFA7}"/>
              </a:ext>
            </a:extLst>
          </p:cNvPr>
          <p:cNvCxnSpPr>
            <a:cxnSpLocks/>
            <a:stCxn id="11" idx="3"/>
            <a:endCxn id="20" idx="2"/>
          </p:cNvCxnSpPr>
          <p:nvPr/>
        </p:nvCxnSpPr>
        <p:spPr>
          <a:xfrm>
            <a:off x="7355331" y="3964763"/>
            <a:ext cx="722237" cy="1288859"/>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BE03350B-7781-A8F7-F42D-C890F0B8BCF0}"/>
              </a:ext>
            </a:extLst>
          </p:cNvPr>
          <p:cNvCxnSpPr>
            <a:cxnSpLocks/>
          </p:cNvCxnSpPr>
          <p:nvPr/>
        </p:nvCxnSpPr>
        <p:spPr>
          <a:xfrm>
            <a:off x="502076" y="5997498"/>
            <a:ext cx="741933" cy="88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C45F0F6-9C9A-E008-0389-DF3F4E1669B7}"/>
              </a:ext>
            </a:extLst>
          </p:cNvPr>
          <p:cNvCxnSpPr>
            <a:cxnSpLocks/>
          </p:cNvCxnSpPr>
          <p:nvPr/>
        </p:nvCxnSpPr>
        <p:spPr>
          <a:xfrm>
            <a:off x="531042" y="6216933"/>
            <a:ext cx="712967"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DAE934D-264C-8ED7-4BD3-913FDB3E9A70}"/>
              </a:ext>
            </a:extLst>
          </p:cNvPr>
          <p:cNvSpPr txBox="1"/>
          <p:nvPr/>
        </p:nvSpPr>
        <p:spPr>
          <a:xfrm>
            <a:off x="1265672" y="5833469"/>
            <a:ext cx="2690037" cy="523220"/>
          </a:xfrm>
          <a:prstGeom prst="rect">
            <a:avLst/>
          </a:prstGeom>
          <a:noFill/>
        </p:spPr>
        <p:txBody>
          <a:bodyPr wrap="square" rtlCol="0">
            <a:spAutoFit/>
          </a:bodyPr>
          <a:lstStyle/>
          <a:p>
            <a:r>
              <a:rPr lang="en-US" sz="1400"/>
              <a:t>Direct Connection </a:t>
            </a:r>
          </a:p>
          <a:p>
            <a:r>
              <a:rPr lang="en-US" sz="1400"/>
              <a:t>Indirect Connection</a:t>
            </a:r>
          </a:p>
        </p:txBody>
      </p:sp>
    </p:spTree>
    <p:extLst>
      <p:ext uri="{BB962C8B-B14F-4D97-AF65-F5344CB8AC3E}">
        <p14:creationId xmlns:p14="http://schemas.microsoft.com/office/powerpoint/2010/main" val="4127388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8C2CEE8-C2D0-5B53-5148-CF3A82CD3D78}"/>
              </a:ext>
            </a:extLst>
          </p:cNvPr>
          <p:cNvSpPr txBox="1">
            <a:spLocks/>
          </p:cNvSpPr>
          <p:nvPr/>
        </p:nvSpPr>
        <p:spPr>
          <a:xfrm>
            <a:off x="155547" y="127321"/>
            <a:ext cx="12036453" cy="10764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lang="en-US" spc="0">
                <a:ln w="0"/>
                <a:solidFill>
                  <a:srgbClr val="000000"/>
                </a:solidFill>
                <a:effectLst>
                  <a:outerShdw blurRad="38100" dist="19050" dir="2700000" algn="tl" rotWithShape="0">
                    <a:srgbClr val="000000">
                      <a:alpha val="40000"/>
                    </a:srgbClr>
                  </a:outerShdw>
                </a:effectLst>
                <a:latin typeface="Calibri Light" panose="020F0302020204030204"/>
              </a:rPr>
              <a:t>Overarching Frisco </a:t>
            </a:r>
            <a:r>
              <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rPr>
              <a:t>Re</a:t>
            </a:r>
            <a:r>
              <a:rPr lang="en-US" spc="0">
                <a:ln w="0"/>
                <a:solidFill>
                  <a:srgbClr val="000000"/>
                </a:solidFill>
                <a:effectLst>
                  <a:outerShdw blurRad="38100" dist="19050" dir="2700000" algn="tl" rotWithShape="0">
                    <a:srgbClr val="000000">
                      <a:alpha val="40000"/>
                    </a:srgbClr>
                  </a:outerShdw>
                </a:effectLst>
                <a:latin typeface="Calibri Light" panose="020F0302020204030204"/>
              </a:rPr>
              <a:t>commendations</a:t>
            </a:r>
            <a:endPar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endParaRPr>
          </a:p>
        </p:txBody>
      </p:sp>
      <p:graphicFrame>
        <p:nvGraphicFramePr>
          <p:cNvPr id="11" name="Table 10">
            <a:extLst>
              <a:ext uri="{FF2B5EF4-FFF2-40B4-BE49-F238E27FC236}">
                <a16:creationId xmlns:a16="http://schemas.microsoft.com/office/drawing/2014/main" id="{A9A0F6F6-607D-75E6-9CEE-346CD285B940}"/>
              </a:ext>
            </a:extLst>
          </p:cNvPr>
          <p:cNvGraphicFramePr>
            <a:graphicFrameLocks noGrp="1"/>
          </p:cNvGraphicFramePr>
          <p:nvPr>
            <p:extLst>
              <p:ext uri="{D42A27DB-BD31-4B8C-83A1-F6EECF244321}">
                <p14:modId xmlns:p14="http://schemas.microsoft.com/office/powerpoint/2010/main" val="2731555055"/>
              </p:ext>
            </p:extLst>
          </p:nvPr>
        </p:nvGraphicFramePr>
        <p:xfrm>
          <a:off x="426117" y="1203771"/>
          <a:ext cx="11339766" cy="4653219"/>
        </p:xfrm>
        <a:graphic>
          <a:graphicData uri="http://schemas.openxmlformats.org/drawingml/2006/table">
            <a:tbl>
              <a:tblPr firstRow="1" bandRow="1">
                <a:tableStyleId>{93296810-A885-4BE3-A3E7-6D5BEEA58F35}</a:tableStyleId>
              </a:tblPr>
              <a:tblGrid>
                <a:gridCol w="687975">
                  <a:extLst>
                    <a:ext uri="{9D8B030D-6E8A-4147-A177-3AD203B41FA5}">
                      <a16:colId xmlns:a16="http://schemas.microsoft.com/office/drawing/2014/main" val="3389959387"/>
                    </a:ext>
                  </a:extLst>
                </a:gridCol>
                <a:gridCol w="5818553">
                  <a:extLst>
                    <a:ext uri="{9D8B030D-6E8A-4147-A177-3AD203B41FA5}">
                      <a16:colId xmlns:a16="http://schemas.microsoft.com/office/drawing/2014/main" val="655771774"/>
                    </a:ext>
                  </a:extLst>
                </a:gridCol>
                <a:gridCol w="1473936">
                  <a:extLst>
                    <a:ext uri="{9D8B030D-6E8A-4147-A177-3AD203B41FA5}">
                      <a16:colId xmlns:a16="http://schemas.microsoft.com/office/drawing/2014/main" val="3374462823"/>
                    </a:ext>
                  </a:extLst>
                </a:gridCol>
                <a:gridCol w="2025445">
                  <a:extLst>
                    <a:ext uri="{9D8B030D-6E8A-4147-A177-3AD203B41FA5}">
                      <a16:colId xmlns:a16="http://schemas.microsoft.com/office/drawing/2014/main" val="1651085868"/>
                    </a:ext>
                  </a:extLst>
                </a:gridCol>
                <a:gridCol w="1333857">
                  <a:extLst>
                    <a:ext uri="{9D8B030D-6E8A-4147-A177-3AD203B41FA5}">
                      <a16:colId xmlns:a16="http://schemas.microsoft.com/office/drawing/2014/main" val="789437593"/>
                    </a:ext>
                  </a:extLst>
                </a:gridCol>
              </a:tblGrid>
              <a:tr h="721423">
                <a:tc>
                  <a:txBody>
                    <a:bodyPr/>
                    <a:lstStyle/>
                    <a:p>
                      <a:pPr algn="ctr"/>
                      <a:r>
                        <a:rPr lang="en-US" sz="2000"/>
                        <a:t>Rec. #</a:t>
                      </a:r>
                    </a:p>
                  </a:txBody>
                  <a:tcPr marL="45720" marR="45720" anchor="ctr"/>
                </a:tc>
                <a:tc>
                  <a:txBody>
                    <a:bodyPr/>
                    <a:lstStyle/>
                    <a:p>
                      <a:pPr algn="ctr"/>
                      <a:r>
                        <a:rPr lang="en-US" sz="2000"/>
                        <a:t>Recommendation</a:t>
                      </a:r>
                    </a:p>
                  </a:txBody>
                  <a:tcPr marL="45720" marR="45720" anchor="ctr"/>
                </a:tc>
                <a:tc>
                  <a:txBody>
                    <a:bodyPr/>
                    <a:lstStyle/>
                    <a:p>
                      <a:pPr algn="ctr"/>
                      <a:r>
                        <a:rPr lang="en-US" sz="2000"/>
                        <a:t>Suggested Time Frame</a:t>
                      </a:r>
                    </a:p>
                  </a:txBody>
                  <a:tcPr marL="45720" marR="45720" anchor="ctr"/>
                </a:tc>
                <a:tc>
                  <a:txBody>
                    <a:bodyPr/>
                    <a:lstStyle/>
                    <a:p>
                      <a:pPr algn="ctr"/>
                      <a:r>
                        <a:rPr lang="en-US" sz="2000" dirty="0"/>
                        <a:t>Supporting Agencies</a:t>
                      </a:r>
                    </a:p>
                  </a:txBody>
                  <a:tcPr marL="45720" marR="45720" anchor="ctr"/>
                </a:tc>
                <a:tc>
                  <a:txBody>
                    <a:bodyPr/>
                    <a:lstStyle/>
                    <a:p>
                      <a:pPr algn="ctr"/>
                      <a:r>
                        <a:rPr lang="en-US" sz="2000" dirty="0"/>
                        <a:t>Estimated Costs</a:t>
                      </a:r>
                    </a:p>
                  </a:txBody>
                  <a:tcPr marL="45720" marR="45720" anchor="ctr"/>
                </a:tc>
                <a:extLst>
                  <a:ext uri="{0D108BD9-81ED-4DB2-BD59-A6C34878D82A}">
                    <a16:rowId xmlns:a16="http://schemas.microsoft.com/office/drawing/2014/main" val="3565339822"/>
                  </a:ext>
                </a:extLst>
              </a:tr>
              <a:tr h="788509">
                <a:tc>
                  <a:txBody>
                    <a:bodyPr/>
                    <a:lstStyle/>
                    <a:p>
                      <a:pPr algn="ctr"/>
                      <a:r>
                        <a:rPr lang="en-US" sz="1600"/>
                        <a:t>1</a:t>
                      </a:r>
                    </a:p>
                  </a:txBody>
                  <a:tcPr anchor="ctr"/>
                </a:tc>
                <a:tc>
                  <a:txBody>
                    <a:bodyPr/>
                    <a:lstStyle/>
                    <a:p>
                      <a:pPr algn="l"/>
                      <a:r>
                        <a:rPr lang="en-US" sz="1600"/>
                        <a:t>Improve wayfinding to help visitors navigate within </a:t>
                      </a:r>
                      <a:r>
                        <a:rPr lang="en-US" sz="1600" i="0"/>
                        <a:t>downtown</a:t>
                      </a:r>
                      <a:r>
                        <a:rPr lang="en-US" sz="1600" i="1"/>
                        <a:t>,</a:t>
                      </a:r>
                      <a:r>
                        <a:rPr lang="en-US" sz="1600"/>
                        <a:t> the rec path, the trail system, and the bus network.</a:t>
                      </a:r>
                    </a:p>
                  </a:txBody>
                  <a:tcPr anchor="ctr"/>
                </a:tc>
                <a:tc>
                  <a:txBody>
                    <a:bodyPr/>
                    <a:lstStyle/>
                    <a:p>
                      <a:pPr algn="ctr"/>
                      <a:r>
                        <a:rPr lang="en-US" sz="1600"/>
                        <a:t>Short-term</a:t>
                      </a:r>
                    </a:p>
                  </a:txBody>
                  <a:tcPr anchor="ctr"/>
                </a:tc>
                <a:tc>
                  <a:txBody>
                    <a:bodyPr/>
                    <a:lstStyle/>
                    <a:p>
                      <a:pPr algn="ctr"/>
                      <a:r>
                        <a:rPr lang="en-US" sz="1600"/>
                        <a:t>Town of Frisco; Summit County; USFS</a:t>
                      </a:r>
                    </a:p>
                  </a:txBody>
                  <a:tcPr anchor="ctr"/>
                </a:tc>
                <a:tc>
                  <a:txBody>
                    <a:bodyPr/>
                    <a:lstStyle/>
                    <a:p>
                      <a:pPr algn="ctr"/>
                      <a:r>
                        <a:rPr lang="en-US" sz="1600" dirty="0"/>
                        <a:t>$$$</a:t>
                      </a:r>
                    </a:p>
                  </a:txBody>
                  <a:tcPr anchor="ctr"/>
                </a:tc>
                <a:extLst>
                  <a:ext uri="{0D108BD9-81ED-4DB2-BD59-A6C34878D82A}">
                    <a16:rowId xmlns:a16="http://schemas.microsoft.com/office/drawing/2014/main" val="1952029400"/>
                  </a:ext>
                </a:extLst>
              </a:tr>
              <a:tr h="590756">
                <a:tc>
                  <a:txBody>
                    <a:bodyPr/>
                    <a:lstStyle/>
                    <a:p>
                      <a:pPr algn="ctr"/>
                      <a:r>
                        <a:rPr lang="en-US" sz="1600"/>
                        <a:t>2</a:t>
                      </a:r>
                    </a:p>
                  </a:txBody>
                  <a:tcPr anchor="ctr"/>
                </a:tc>
                <a:tc>
                  <a:txBody>
                    <a:bodyPr/>
                    <a:lstStyle/>
                    <a:p>
                      <a:pPr algn="l"/>
                      <a:r>
                        <a:rPr lang="en-US" sz="1600" dirty="0"/>
                        <a:t>Optimize the design of existing parking lots </a:t>
                      </a:r>
                      <a:r>
                        <a:rPr lang="en-US" sz="1600" strike="noStrike" dirty="0"/>
                        <a:t>to balance accommodating visitor demand, technology and public transportation solutions, and safe trail access for locals and visitors.</a:t>
                      </a:r>
                    </a:p>
                  </a:txBody>
                  <a:tcPr anchor="ctr"/>
                </a:tc>
                <a:tc>
                  <a:txBody>
                    <a:bodyPr/>
                    <a:lstStyle/>
                    <a:p>
                      <a:pPr algn="ctr"/>
                      <a:r>
                        <a:rPr lang="en-US" sz="1600"/>
                        <a:t>Medium-term</a:t>
                      </a:r>
                    </a:p>
                  </a:txBody>
                  <a:tcPr anchor="ctr"/>
                </a:tc>
                <a:tc>
                  <a:txBody>
                    <a:bodyPr/>
                    <a:lstStyle/>
                    <a:p>
                      <a:pPr algn="ctr"/>
                      <a:r>
                        <a:rPr lang="en-US" sz="1600"/>
                        <a:t>Town of Frisco; Summit County; USFS</a:t>
                      </a:r>
                    </a:p>
                  </a:txBody>
                  <a:tcPr anchor="ctr"/>
                </a:tc>
                <a:tc>
                  <a:txBody>
                    <a:bodyPr/>
                    <a:lstStyle/>
                    <a:p>
                      <a:pPr algn="ctr"/>
                      <a:r>
                        <a:rPr lang="en-US" sz="1600" dirty="0"/>
                        <a:t>Design: $$$</a:t>
                      </a:r>
                    </a:p>
                    <a:p>
                      <a:pPr algn="ctr"/>
                      <a:r>
                        <a:rPr lang="en-US" sz="1600" dirty="0"/>
                        <a:t>Build: $$$$$</a:t>
                      </a:r>
                    </a:p>
                  </a:txBody>
                  <a:tcPr anchor="ctr"/>
                </a:tc>
                <a:extLst>
                  <a:ext uri="{0D108BD9-81ED-4DB2-BD59-A6C34878D82A}">
                    <a16:rowId xmlns:a16="http://schemas.microsoft.com/office/drawing/2014/main" val="59905749"/>
                  </a:ext>
                </a:extLst>
              </a:tr>
              <a:tr h="799363">
                <a:tc>
                  <a:txBody>
                    <a:bodyPr/>
                    <a:lstStyle/>
                    <a:p>
                      <a:pPr algn="ctr"/>
                      <a:r>
                        <a:rPr lang="en-US" sz="1600"/>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Support town-wide hiker shuttle or on-demand micro-transit system.</a:t>
                      </a:r>
                    </a:p>
                  </a:txBody>
                  <a:tcPr anchor="ctr"/>
                </a:tc>
                <a:tc>
                  <a:txBody>
                    <a:bodyPr/>
                    <a:lstStyle/>
                    <a:p>
                      <a:pPr algn="ctr"/>
                      <a:r>
                        <a:rPr lang="en-US" sz="1600"/>
                        <a:t>Medium-term</a:t>
                      </a:r>
                    </a:p>
                  </a:txBody>
                  <a:tcPr anchor="ctr"/>
                </a:tc>
                <a:tc>
                  <a:txBody>
                    <a:bodyPr/>
                    <a:lstStyle/>
                    <a:p>
                      <a:pPr algn="ctr"/>
                      <a:r>
                        <a:rPr lang="en-US" sz="1600"/>
                        <a:t>Town of Frisco; Summit County</a:t>
                      </a:r>
                    </a:p>
                  </a:txBody>
                  <a:tcPr anchor="ctr"/>
                </a:tc>
                <a:tc>
                  <a:txBody>
                    <a:bodyPr/>
                    <a:lstStyle/>
                    <a:p>
                      <a:pPr algn="ctr"/>
                      <a:r>
                        <a:rPr lang="en-US" sz="1600" dirty="0"/>
                        <a:t>$$$$ initial</a:t>
                      </a:r>
                    </a:p>
                    <a:p>
                      <a:pPr algn="ctr"/>
                      <a:r>
                        <a:rPr lang="en-US" sz="1600" dirty="0"/>
                        <a:t>$$$$/year</a:t>
                      </a:r>
                    </a:p>
                  </a:txBody>
                  <a:tcPr anchor="ctr"/>
                </a:tc>
                <a:extLst>
                  <a:ext uri="{0D108BD9-81ED-4DB2-BD59-A6C34878D82A}">
                    <a16:rowId xmlns:a16="http://schemas.microsoft.com/office/drawing/2014/main" val="2113181343"/>
                  </a:ext>
                </a:extLst>
              </a:tr>
              <a:tr h="745161">
                <a:tc>
                  <a:txBody>
                    <a:bodyPr/>
                    <a:lstStyle/>
                    <a:p>
                      <a:pPr algn="ctr"/>
                      <a:r>
                        <a:rPr lang="en-US" sz="1600"/>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Explore implementation of town- or county-wide, real-time parking availability system.</a:t>
                      </a:r>
                    </a:p>
                  </a:txBody>
                  <a:tcPr anchor="ctr"/>
                </a:tc>
                <a:tc>
                  <a:txBody>
                    <a:bodyPr/>
                    <a:lstStyle/>
                    <a:p>
                      <a:pPr algn="ctr"/>
                      <a:r>
                        <a:rPr lang="en-US" sz="1600"/>
                        <a:t>Medium-term</a:t>
                      </a:r>
                    </a:p>
                  </a:txBody>
                  <a:tcPr anchor="ctr"/>
                </a:tc>
                <a:tc>
                  <a:txBody>
                    <a:bodyPr/>
                    <a:lstStyle/>
                    <a:p>
                      <a:pPr algn="ctr"/>
                      <a:r>
                        <a:rPr lang="en-US" sz="1600"/>
                        <a:t>Summit County; all municipalities; USFS</a:t>
                      </a:r>
                    </a:p>
                  </a:txBody>
                  <a:tcPr anchor="ctr"/>
                </a:tc>
                <a:tc>
                  <a:txBody>
                    <a:bodyPr/>
                    <a:lstStyle/>
                    <a:p>
                      <a:pPr algn="ctr"/>
                      <a:r>
                        <a:rPr lang="en-US" sz="1600" dirty="0"/>
                        <a:t>$$$$ initial</a:t>
                      </a:r>
                    </a:p>
                    <a:p>
                      <a:pPr algn="ctr"/>
                      <a:r>
                        <a:rPr lang="en-US" sz="1600" dirty="0"/>
                        <a:t>$$/year</a:t>
                      </a:r>
                    </a:p>
                  </a:txBody>
                  <a:tcPr anchor="ctr"/>
                </a:tc>
                <a:extLst>
                  <a:ext uri="{0D108BD9-81ED-4DB2-BD59-A6C34878D82A}">
                    <a16:rowId xmlns:a16="http://schemas.microsoft.com/office/drawing/2014/main" val="2574762837"/>
                  </a:ext>
                </a:extLst>
              </a:tr>
              <a:tr h="775803">
                <a:tc>
                  <a:txBody>
                    <a:bodyPr/>
                    <a:lstStyle/>
                    <a:p>
                      <a:pPr algn="ctr"/>
                      <a:r>
                        <a:rPr lang="en-US" sz="1600"/>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Move Mt. Royal TH access to Frisco Park &amp; Ride</a:t>
                      </a:r>
                    </a:p>
                  </a:txBody>
                  <a:tcPr anchor="ctr"/>
                </a:tc>
                <a:tc>
                  <a:txBody>
                    <a:bodyPr/>
                    <a:lstStyle/>
                    <a:p>
                      <a:pPr algn="ctr"/>
                      <a:r>
                        <a:rPr lang="en-US" sz="1600"/>
                        <a:t>Medium-term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Town of Frisco; Summit County; USFS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t>
                      </a:r>
                    </a:p>
                  </a:txBody>
                  <a:tcPr anchor="ctr"/>
                </a:tc>
                <a:extLst>
                  <a:ext uri="{0D108BD9-81ED-4DB2-BD59-A6C34878D82A}">
                    <a16:rowId xmlns:a16="http://schemas.microsoft.com/office/drawing/2014/main" val="2904318485"/>
                  </a:ext>
                </a:extLst>
              </a:tr>
            </a:tbl>
          </a:graphicData>
        </a:graphic>
      </p:graphicFrame>
    </p:spTree>
    <p:extLst>
      <p:ext uri="{BB962C8B-B14F-4D97-AF65-F5344CB8AC3E}">
        <p14:creationId xmlns:p14="http://schemas.microsoft.com/office/powerpoint/2010/main" val="3515236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9A4E90C-0A70-D96C-9F55-1440778AF7CA}"/>
              </a:ext>
            </a:extLst>
          </p:cNvPr>
          <p:cNvPicPr>
            <a:picLocks noChangeAspect="1"/>
          </p:cNvPicPr>
          <p:nvPr/>
        </p:nvPicPr>
        <p:blipFill>
          <a:blip r:embed="rId3"/>
          <a:stretch>
            <a:fillRect/>
          </a:stretch>
        </p:blipFill>
        <p:spPr>
          <a:xfrm>
            <a:off x="4521491" y="0"/>
            <a:ext cx="7664824" cy="6858000"/>
          </a:xfrm>
          <a:prstGeom prst="rect">
            <a:avLst/>
          </a:prstGeom>
        </p:spPr>
      </p:pic>
      <p:sp>
        <p:nvSpPr>
          <p:cNvPr id="2" name="Title 1">
            <a:extLst>
              <a:ext uri="{FF2B5EF4-FFF2-40B4-BE49-F238E27FC236}">
                <a16:creationId xmlns:a16="http://schemas.microsoft.com/office/drawing/2014/main" id="{CE39E59E-50FE-4256-9039-A463191F34AD}"/>
              </a:ext>
            </a:extLst>
          </p:cNvPr>
          <p:cNvSpPr>
            <a:spLocks noGrp="1"/>
          </p:cNvSpPr>
          <p:nvPr>
            <p:ph type="title"/>
          </p:nvPr>
        </p:nvSpPr>
        <p:spPr>
          <a:xfrm>
            <a:off x="477078" y="516835"/>
            <a:ext cx="3100136" cy="2103875"/>
          </a:xfrm>
        </p:spPr>
        <p:txBody>
          <a:bodyPr>
            <a:normAutofit/>
          </a:bodyPr>
          <a:lstStyle/>
          <a:p>
            <a:r>
              <a:rPr lang="en-US" sz="3600" dirty="0">
                <a:effectLst>
                  <a:outerShdw blurRad="38100" dist="38100" dir="2700000" algn="tl">
                    <a:srgbClr val="000000">
                      <a:alpha val="43137"/>
                    </a:srgbClr>
                  </a:outerShdw>
                </a:effectLst>
              </a:rPr>
              <a:t>Agenda</a:t>
            </a:r>
          </a:p>
        </p:txBody>
      </p:sp>
      <p:cxnSp>
        <p:nvCxnSpPr>
          <p:cNvPr id="20" name="Straight Connector 14">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3617F90A-ED93-F9C4-E092-D0499A8F6AD8}"/>
              </a:ext>
            </a:extLst>
          </p:cNvPr>
          <p:cNvSpPr/>
          <p:nvPr/>
        </p:nvSpPr>
        <p:spPr>
          <a:xfrm>
            <a:off x="4278403" y="-10"/>
            <a:ext cx="7421228" cy="6858010"/>
          </a:xfrm>
          <a:prstGeom prst="rect">
            <a:avLst/>
          </a:prstGeom>
          <a:gradFill>
            <a:gsLst>
              <a:gs pos="0">
                <a:schemeClr val="bg1">
                  <a:alpha val="0"/>
                </a:schemeClr>
              </a:gs>
              <a:gs pos="92000">
                <a:schemeClr val="bg1"/>
              </a:gs>
              <a:gs pos="83000">
                <a:schemeClr val="bg1"/>
              </a:gs>
              <a:gs pos="100000">
                <a:schemeClr val="bg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767C22-1380-4B11-8E31-887F465F4A08}"/>
              </a:ext>
            </a:extLst>
          </p:cNvPr>
          <p:cNvSpPr>
            <a:spLocks noGrp="1"/>
          </p:cNvSpPr>
          <p:nvPr>
            <p:ph idx="1"/>
          </p:nvPr>
        </p:nvSpPr>
        <p:spPr>
          <a:xfrm>
            <a:off x="492369" y="2736575"/>
            <a:ext cx="4661521" cy="3350190"/>
          </a:xfrm>
        </p:spPr>
        <p:txBody>
          <a:bodyPr>
            <a:normAutofit/>
          </a:bodyPr>
          <a:lstStyle/>
          <a:p>
            <a:pPr marL="228600" indent="-228600">
              <a:buFont typeface="Arial" panose="020B0604020202020204" pitchFamily="34" charset="0"/>
              <a:buChar char="•"/>
            </a:pPr>
            <a:r>
              <a:rPr lang="en-US" sz="2800" dirty="0"/>
              <a:t>Background</a:t>
            </a:r>
          </a:p>
          <a:p>
            <a:pPr marL="228600" indent="-228600">
              <a:buFont typeface="Arial" panose="020B0604020202020204" pitchFamily="34" charset="0"/>
              <a:buChar char="•"/>
            </a:pPr>
            <a:r>
              <a:rPr lang="en-US" sz="2800" dirty="0"/>
              <a:t>Analysis</a:t>
            </a:r>
          </a:p>
          <a:p>
            <a:pPr marL="228600" indent="-228600">
              <a:buFont typeface="Arial" panose="020B0604020202020204" pitchFamily="34" charset="0"/>
              <a:buChar char="•"/>
            </a:pPr>
            <a:r>
              <a:rPr lang="en-US" sz="2800" dirty="0"/>
              <a:t>Questions/Feedback</a:t>
            </a:r>
            <a:endParaRPr lang="en-US" sz="1500" dirty="0"/>
          </a:p>
        </p:txBody>
      </p:sp>
    </p:spTree>
    <p:extLst>
      <p:ext uri="{BB962C8B-B14F-4D97-AF65-F5344CB8AC3E}">
        <p14:creationId xmlns:p14="http://schemas.microsoft.com/office/powerpoint/2010/main" val="5018382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8C2CEE8-C2D0-5B53-5148-CF3A82CD3D78}"/>
              </a:ext>
            </a:extLst>
          </p:cNvPr>
          <p:cNvSpPr txBox="1">
            <a:spLocks/>
          </p:cNvSpPr>
          <p:nvPr/>
        </p:nvSpPr>
        <p:spPr>
          <a:xfrm>
            <a:off x="155547" y="127321"/>
            <a:ext cx="12036453" cy="1076450"/>
          </a:xfrm>
          <a:prstGeom prst="rect">
            <a:avLst/>
          </a:prstGeom>
        </p:spPr>
        <p:txBody>
          <a:bodyPr vert="horz" lIns="91440" tIns="45720" rIns="91440" bIns="45720" rtlCol="0" anchor="ctr">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lang="en-US" spc="0">
                <a:ln w="0"/>
                <a:solidFill>
                  <a:srgbClr val="000000"/>
                </a:solidFill>
                <a:effectLst>
                  <a:outerShdw blurRad="38100" dist="19050" dir="2700000" algn="tl" rotWithShape="0">
                    <a:srgbClr val="000000">
                      <a:alpha val="40000"/>
                    </a:srgbClr>
                  </a:outerShdw>
                </a:effectLst>
                <a:latin typeface="Calibri Light" panose="020F0302020204030204"/>
              </a:rPr>
              <a:t>Frisco Park &amp; Ride (Kayak Lot) </a:t>
            </a:r>
            <a:r>
              <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rPr>
              <a:t>Re</a:t>
            </a:r>
            <a:r>
              <a:rPr lang="en-US" spc="0">
                <a:ln w="0"/>
                <a:solidFill>
                  <a:srgbClr val="000000"/>
                </a:solidFill>
                <a:effectLst>
                  <a:outerShdw blurRad="38100" dist="19050" dir="2700000" algn="tl" rotWithShape="0">
                    <a:srgbClr val="000000">
                      <a:alpha val="40000"/>
                    </a:srgbClr>
                  </a:outerShdw>
                </a:effectLst>
                <a:latin typeface="Calibri Light" panose="020F0302020204030204"/>
              </a:rPr>
              <a:t>commendations</a:t>
            </a:r>
            <a:endPar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endParaRPr>
          </a:p>
        </p:txBody>
      </p:sp>
      <p:graphicFrame>
        <p:nvGraphicFramePr>
          <p:cNvPr id="11" name="Table 10">
            <a:extLst>
              <a:ext uri="{FF2B5EF4-FFF2-40B4-BE49-F238E27FC236}">
                <a16:creationId xmlns:a16="http://schemas.microsoft.com/office/drawing/2014/main" id="{A9A0F6F6-607D-75E6-9CEE-346CD285B940}"/>
              </a:ext>
            </a:extLst>
          </p:cNvPr>
          <p:cNvGraphicFramePr>
            <a:graphicFrameLocks noGrp="1"/>
          </p:cNvGraphicFramePr>
          <p:nvPr>
            <p:extLst>
              <p:ext uri="{D42A27DB-BD31-4B8C-83A1-F6EECF244321}">
                <p14:modId xmlns:p14="http://schemas.microsoft.com/office/powerpoint/2010/main" val="199382730"/>
              </p:ext>
            </p:extLst>
          </p:nvPr>
        </p:nvGraphicFramePr>
        <p:xfrm>
          <a:off x="402505" y="1203771"/>
          <a:ext cx="11356877" cy="4875375"/>
        </p:xfrm>
        <a:graphic>
          <a:graphicData uri="http://schemas.openxmlformats.org/drawingml/2006/table">
            <a:tbl>
              <a:tblPr firstRow="1" bandRow="1">
                <a:tableStyleId>{93296810-A885-4BE3-A3E7-6D5BEEA58F35}</a:tableStyleId>
              </a:tblPr>
              <a:tblGrid>
                <a:gridCol w="738588">
                  <a:extLst>
                    <a:ext uri="{9D8B030D-6E8A-4147-A177-3AD203B41FA5}">
                      <a16:colId xmlns:a16="http://schemas.microsoft.com/office/drawing/2014/main" val="3389959387"/>
                    </a:ext>
                  </a:extLst>
                </a:gridCol>
                <a:gridCol w="5652997">
                  <a:extLst>
                    <a:ext uri="{9D8B030D-6E8A-4147-A177-3AD203B41FA5}">
                      <a16:colId xmlns:a16="http://schemas.microsoft.com/office/drawing/2014/main" val="655771774"/>
                    </a:ext>
                  </a:extLst>
                </a:gridCol>
                <a:gridCol w="1740310">
                  <a:extLst>
                    <a:ext uri="{9D8B030D-6E8A-4147-A177-3AD203B41FA5}">
                      <a16:colId xmlns:a16="http://schemas.microsoft.com/office/drawing/2014/main" val="3374462823"/>
                    </a:ext>
                  </a:extLst>
                </a:gridCol>
                <a:gridCol w="1818968">
                  <a:extLst>
                    <a:ext uri="{9D8B030D-6E8A-4147-A177-3AD203B41FA5}">
                      <a16:colId xmlns:a16="http://schemas.microsoft.com/office/drawing/2014/main" val="1651085868"/>
                    </a:ext>
                  </a:extLst>
                </a:gridCol>
                <a:gridCol w="1406014">
                  <a:extLst>
                    <a:ext uri="{9D8B030D-6E8A-4147-A177-3AD203B41FA5}">
                      <a16:colId xmlns:a16="http://schemas.microsoft.com/office/drawing/2014/main" val="2934729754"/>
                    </a:ext>
                  </a:extLst>
                </a:gridCol>
              </a:tblGrid>
              <a:tr h="727487">
                <a:tc>
                  <a:txBody>
                    <a:bodyPr/>
                    <a:lstStyle/>
                    <a:p>
                      <a:pPr algn="ctr"/>
                      <a:r>
                        <a:rPr lang="en-US" sz="2000"/>
                        <a:t>Rec. #</a:t>
                      </a:r>
                    </a:p>
                  </a:txBody>
                  <a:tcPr marL="45720" marR="45720" anchor="ctr">
                    <a:solidFill>
                      <a:schemeClr val="tx2"/>
                    </a:solidFill>
                  </a:tcPr>
                </a:tc>
                <a:tc>
                  <a:txBody>
                    <a:bodyPr/>
                    <a:lstStyle/>
                    <a:p>
                      <a:pPr algn="ctr"/>
                      <a:r>
                        <a:rPr lang="en-US" sz="2000" dirty="0"/>
                        <a:t>Recommendation</a:t>
                      </a:r>
                    </a:p>
                  </a:txBody>
                  <a:tcPr marL="45720" marR="45720" anchor="ctr">
                    <a:solidFill>
                      <a:schemeClr val="tx2"/>
                    </a:solidFill>
                  </a:tcPr>
                </a:tc>
                <a:tc>
                  <a:txBody>
                    <a:bodyPr/>
                    <a:lstStyle/>
                    <a:p>
                      <a:pPr algn="ctr"/>
                      <a:r>
                        <a:rPr lang="en-US" sz="2000"/>
                        <a:t>Suggested Time Frame</a:t>
                      </a:r>
                    </a:p>
                  </a:txBody>
                  <a:tcPr marL="45720" marR="45720" anchor="ctr">
                    <a:solidFill>
                      <a:schemeClr val="tx2"/>
                    </a:solidFill>
                  </a:tcPr>
                </a:tc>
                <a:tc>
                  <a:txBody>
                    <a:bodyPr/>
                    <a:lstStyle/>
                    <a:p>
                      <a:pPr algn="ctr"/>
                      <a:r>
                        <a:rPr lang="en-US" sz="2000" dirty="0"/>
                        <a:t>Supporting Agencies</a:t>
                      </a:r>
                    </a:p>
                  </a:txBody>
                  <a:tcPr marL="45720" marR="45720" anchor="ctr">
                    <a:solidFill>
                      <a:schemeClr val="tx2"/>
                    </a:solidFill>
                  </a:tcPr>
                </a:tc>
                <a:tc>
                  <a:txBody>
                    <a:bodyPr/>
                    <a:lstStyle/>
                    <a:p>
                      <a:pPr algn="ctr"/>
                      <a:r>
                        <a:rPr lang="en-US" sz="2000" dirty="0"/>
                        <a:t>Estimated Costs</a:t>
                      </a:r>
                    </a:p>
                  </a:txBody>
                  <a:tcPr marL="45720" marR="45720" anchor="ctr">
                    <a:solidFill>
                      <a:schemeClr val="tx2"/>
                    </a:solidFill>
                  </a:tcPr>
                </a:tc>
                <a:extLst>
                  <a:ext uri="{0D108BD9-81ED-4DB2-BD59-A6C34878D82A}">
                    <a16:rowId xmlns:a16="http://schemas.microsoft.com/office/drawing/2014/main" val="3565339822"/>
                  </a:ext>
                </a:extLst>
              </a:tr>
              <a:tr h="852001">
                <a:tc>
                  <a:txBody>
                    <a:bodyPr/>
                    <a:lstStyle/>
                    <a:p>
                      <a:pPr algn="ctr"/>
                      <a:r>
                        <a:rPr lang="en-US" sz="1600"/>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Provide enhanced signage to North Ten Mile TH, Mount Royal TH, and the nearest bus stop, including walking time. </a:t>
                      </a:r>
                    </a:p>
                  </a:txBody>
                  <a:tcPr anchor="ctr"/>
                </a:tc>
                <a:tc>
                  <a:txBody>
                    <a:bodyPr/>
                    <a:lstStyle/>
                    <a:p>
                      <a:pPr algn="ctr"/>
                      <a:r>
                        <a:rPr lang="en-US" sz="1600"/>
                        <a:t>Short-term</a:t>
                      </a:r>
                    </a:p>
                  </a:txBody>
                  <a:tcPr anchor="ctr">
                    <a:solidFill>
                      <a:srgbClr val="DCDFDA"/>
                    </a:solidFill>
                  </a:tcPr>
                </a:tc>
                <a:tc>
                  <a:txBody>
                    <a:bodyPr/>
                    <a:lstStyle/>
                    <a:p>
                      <a:pPr algn="ctr"/>
                      <a:r>
                        <a:rPr lang="en-US" sz="1600"/>
                        <a:t>Town of Frisco</a:t>
                      </a:r>
                    </a:p>
                  </a:txBody>
                  <a:tcPr anchor="ctr"/>
                </a:tc>
                <a:tc>
                  <a:txBody>
                    <a:bodyPr/>
                    <a:lstStyle/>
                    <a:p>
                      <a:pPr algn="ctr"/>
                      <a:r>
                        <a:rPr lang="en-US" sz="1600" dirty="0"/>
                        <a:t>$</a:t>
                      </a:r>
                    </a:p>
                  </a:txBody>
                  <a:tcPr anchor="ctr"/>
                </a:tc>
                <a:extLst>
                  <a:ext uri="{0D108BD9-81ED-4DB2-BD59-A6C34878D82A}">
                    <a16:rowId xmlns:a16="http://schemas.microsoft.com/office/drawing/2014/main" val="1952029400"/>
                  </a:ext>
                </a:extLst>
              </a:tr>
              <a:tr h="825180">
                <a:tc>
                  <a:txBody>
                    <a:bodyPr/>
                    <a:lstStyle/>
                    <a:p>
                      <a:pPr algn="ctr"/>
                      <a:r>
                        <a:rPr lang="en-US" sz="1600"/>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Consider adding app based </a:t>
                      </a:r>
                      <a:r>
                        <a:rPr lang="en-US" sz="1600" err="1"/>
                        <a:t>micromobility</a:t>
                      </a:r>
                      <a:r>
                        <a:rPr lang="en-US" sz="1600"/>
                        <a:t> and e-bike charging stations.</a:t>
                      </a:r>
                    </a:p>
                  </a:txBody>
                  <a:tcPr anchor="ctr">
                    <a:solidFill>
                      <a:schemeClr val="accent6">
                        <a:lumMod val="20000"/>
                        <a:lumOff val="80000"/>
                      </a:schemeClr>
                    </a:solidFill>
                  </a:tcPr>
                </a:tc>
                <a:tc>
                  <a:txBody>
                    <a:bodyPr/>
                    <a:lstStyle/>
                    <a:p>
                      <a:pPr algn="ctr"/>
                      <a:r>
                        <a:rPr lang="en-US" sz="1600"/>
                        <a:t>Medium-Term</a:t>
                      </a:r>
                    </a:p>
                  </a:txBody>
                  <a:tcPr anchor="ctr">
                    <a:solidFill>
                      <a:schemeClr val="accent6">
                        <a:lumMod val="20000"/>
                        <a:lumOff val="80000"/>
                      </a:schemeClr>
                    </a:solidFill>
                  </a:tcPr>
                </a:tc>
                <a:tc>
                  <a:txBody>
                    <a:bodyPr/>
                    <a:lstStyle/>
                    <a:p>
                      <a:pPr algn="ctr"/>
                      <a:r>
                        <a:rPr lang="en-US" sz="1600"/>
                        <a:t>Town of Frisco</a:t>
                      </a:r>
                    </a:p>
                  </a:txBody>
                  <a:tcPr anchor="ctr">
                    <a:solidFill>
                      <a:schemeClr val="accent6">
                        <a:lumMod val="20000"/>
                        <a:lumOff val="80000"/>
                      </a:schemeClr>
                    </a:solidFill>
                  </a:tcPr>
                </a:tc>
                <a:tc>
                  <a:txBody>
                    <a:bodyPr/>
                    <a:lstStyle/>
                    <a:p>
                      <a:pPr algn="ctr"/>
                      <a:r>
                        <a:rPr lang="en-US" sz="1600" dirty="0"/>
                        <a:t>$$$$ initial</a:t>
                      </a:r>
                    </a:p>
                    <a:p>
                      <a:pPr algn="ctr"/>
                      <a:r>
                        <a:rPr lang="en-US" sz="1600" dirty="0"/>
                        <a:t>$$/year</a:t>
                      </a:r>
                    </a:p>
                  </a:txBody>
                  <a:tcPr anchor="ctr">
                    <a:solidFill>
                      <a:schemeClr val="accent6">
                        <a:lumMod val="20000"/>
                        <a:lumOff val="80000"/>
                      </a:schemeClr>
                    </a:solidFill>
                  </a:tcPr>
                </a:tc>
                <a:extLst>
                  <a:ext uri="{0D108BD9-81ED-4DB2-BD59-A6C34878D82A}">
                    <a16:rowId xmlns:a16="http://schemas.microsoft.com/office/drawing/2014/main" val="59905749"/>
                  </a:ext>
                </a:extLst>
              </a:tr>
              <a:tr h="816077">
                <a:tc>
                  <a:txBody>
                    <a:bodyPr/>
                    <a:lstStyle/>
                    <a:p>
                      <a:pPr algn="ctr"/>
                      <a:r>
                        <a:rPr lang="en-US" sz="1600"/>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Consider adding parking fees for parking longer than 24 hrs.</a:t>
                      </a:r>
                    </a:p>
                  </a:txBody>
                  <a:tcPr anchor="ctr"/>
                </a:tc>
                <a:tc>
                  <a:txBody>
                    <a:bodyPr/>
                    <a:lstStyle/>
                    <a:p>
                      <a:pPr algn="ctr"/>
                      <a:r>
                        <a:rPr lang="en-US" sz="1600"/>
                        <a:t>Medium-Term</a:t>
                      </a:r>
                    </a:p>
                  </a:txBody>
                  <a:tcPr anchor="ctr">
                    <a:solidFill>
                      <a:srgbClr val="DCDFDA"/>
                    </a:solidFill>
                  </a:tcPr>
                </a:tc>
                <a:tc>
                  <a:txBody>
                    <a:bodyPr/>
                    <a:lstStyle/>
                    <a:p>
                      <a:pPr algn="ctr"/>
                      <a:r>
                        <a:rPr lang="en-US" sz="1600"/>
                        <a:t>Town of Frisco</a:t>
                      </a:r>
                    </a:p>
                  </a:txBody>
                  <a:tcPr anchor="ctr"/>
                </a:tc>
                <a:tc>
                  <a:txBody>
                    <a:bodyPr/>
                    <a:lstStyle/>
                    <a:p>
                      <a:pPr algn="ctr"/>
                      <a:r>
                        <a:rPr lang="en-US" sz="1600" dirty="0"/>
                        <a:t>$</a:t>
                      </a:r>
                    </a:p>
                  </a:txBody>
                  <a:tcPr anchor="ctr"/>
                </a:tc>
                <a:extLst>
                  <a:ext uri="{0D108BD9-81ED-4DB2-BD59-A6C34878D82A}">
                    <a16:rowId xmlns:a16="http://schemas.microsoft.com/office/drawing/2014/main" val="2113181343"/>
                  </a:ext>
                </a:extLst>
              </a:tr>
              <a:tr h="827315">
                <a:tc>
                  <a:txBody>
                    <a:bodyPr/>
                    <a:lstStyle/>
                    <a:p>
                      <a:pPr algn="ctr"/>
                      <a:r>
                        <a:rPr lang="en-US" sz="1600"/>
                        <a:t>4</a:t>
                      </a:r>
                    </a:p>
                  </a:txBody>
                  <a:tcPr anchor="ctr"/>
                </a:tc>
                <a:tc>
                  <a:txBody>
                    <a:bodyPr/>
                    <a:lstStyle/>
                    <a:p>
                      <a:pPr algn="l"/>
                      <a:r>
                        <a:rPr lang="en-US" sz="1600"/>
                        <a:t>Consider adding reservation system for overnight parking. </a:t>
                      </a:r>
                    </a:p>
                  </a:txBody>
                  <a:tcPr anchor="ctr">
                    <a:solidFill>
                      <a:schemeClr val="accent6">
                        <a:lumMod val="20000"/>
                        <a:lumOff val="80000"/>
                      </a:schemeClr>
                    </a:solidFill>
                  </a:tcPr>
                </a:tc>
                <a:tc>
                  <a:txBody>
                    <a:bodyPr/>
                    <a:lstStyle/>
                    <a:p>
                      <a:pPr algn="ctr"/>
                      <a:r>
                        <a:rPr lang="en-US" sz="1600"/>
                        <a:t>Medium-Term</a:t>
                      </a:r>
                    </a:p>
                  </a:txBody>
                  <a:tcPr anchor="ctr">
                    <a:solidFill>
                      <a:schemeClr val="accent6">
                        <a:lumMod val="20000"/>
                        <a:lumOff val="80000"/>
                      </a:schemeClr>
                    </a:solidFill>
                  </a:tcPr>
                </a:tc>
                <a:tc>
                  <a:txBody>
                    <a:bodyPr/>
                    <a:lstStyle/>
                    <a:p>
                      <a:pPr algn="ctr"/>
                      <a:r>
                        <a:rPr lang="en-US" sz="1600"/>
                        <a:t>Town of Frisco; Summit County</a:t>
                      </a:r>
                    </a:p>
                  </a:txBody>
                  <a:tcPr anchor="ctr">
                    <a:solidFill>
                      <a:schemeClr val="accent6">
                        <a:lumMod val="20000"/>
                        <a:lumOff val="80000"/>
                      </a:schemeClr>
                    </a:solidFill>
                  </a:tcPr>
                </a:tc>
                <a:tc>
                  <a:txBody>
                    <a:bodyPr/>
                    <a:lstStyle/>
                    <a:p>
                      <a:pPr algn="ctr"/>
                      <a:r>
                        <a:rPr lang="en-US" sz="1600" dirty="0"/>
                        <a:t>$$ initial</a:t>
                      </a:r>
                    </a:p>
                    <a:p>
                      <a:pPr algn="ctr"/>
                      <a:r>
                        <a:rPr lang="en-US" sz="1600" dirty="0"/>
                        <a:t>$/year</a:t>
                      </a:r>
                    </a:p>
                  </a:txBody>
                  <a:tcPr anchor="ctr">
                    <a:solidFill>
                      <a:schemeClr val="accent6">
                        <a:lumMod val="20000"/>
                        <a:lumOff val="80000"/>
                      </a:schemeClr>
                    </a:solidFill>
                  </a:tcPr>
                </a:tc>
                <a:extLst>
                  <a:ext uri="{0D108BD9-81ED-4DB2-BD59-A6C34878D82A}">
                    <a16:rowId xmlns:a16="http://schemas.microsoft.com/office/drawing/2014/main" val="1685459033"/>
                  </a:ext>
                </a:extLst>
              </a:tr>
              <a:tr h="827315">
                <a:tc>
                  <a:txBody>
                    <a:bodyPr/>
                    <a:lstStyle/>
                    <a:p>
                      <a:pPr algn="ctr"/>
                      <a:r>
                        <a:rPr lang="en-US" sz="1600"/>
                        <a:t>5</a:t>
                      </a:r>
                    </a:p>
                  </a:txBody>
                  <a:tcPr anchor="ctr"/>
                </a:tc>
                <a:tc>
                  <a:txBody>
                    <a:bodyPr/>
                    <a:lstStyle/>
                    <a:p>
                      <a:pPr algn="l"/>
                      <a:r>
                        <a:rPr lang="en-US" sz="1600"/>
                        <a:t>Consider optimizing park lot design to accommodate additional parking capacity. </a:t>
                      </a:r>
                    </a:p>
                  </a:txBody>
                  <a:tcPr anchor="ctr">
                    <a:solidFill>
                      <a:srgbClr val="DCDFDA"/>
                    </a:solidFill>
                  </a:tcPr>
                </a:tc>
                <a:tc>
                  <a:txBody>
                    <a:bodyPr/>
                    <a:lstStyle/>
                    <a:p>
                      <a:pPr algn="ctr"/>
                      <a:r>
                        <a:rPr lang="en-US" sz="1600"/>
                        <a:t>Medium-Term</a:t>
                      </a:r>
                    </a:p>
                  </a:txBody>
                  <a:tcPr anchor="ctr">
                    <a:solidFill>
                      <a:srgbClr val="DCDFDA"/>
                    </a:solidFill>
                  </a:tcPr>
                </a:tc>
                <a:tc>
                  <a:txBody>
                    <a:bodyPr/>
                    <a:lstStyle/>
                    <a:p>
                      <a:pPr algn="ctr"/>
                      <a:r>
                        <a:rPr lang="en-US" sz="1600" dirty="0"/>
                        <a:t>Town of Frisco, CDOT</a:t>
                      </a:r>
                    </a:p>
                  </a:txBody>
                  <a:tcPr anchor="ctr">
                    <a:solidFill>
                      <a:srgbClr val="DCDFDA"/>
                    </a:solidFill>
                  </a:tcPr>
                </a:tc>
                <a:tc>
                  <a:txBody>
                    <a:bodyPr/>
                    <a:lstStyle/>
                    <a:p>
                      <a:pPr algn="ctr"/>
                      <a:r>
                        <a:rPr lang="en-US" sz="1600" dirty="0"/>
                        <a:t>Design: $$</a:t>
                      </a:r>
                    </a:p>
                    <a:p>
                      <a:pPr algn="ctr"/>
                      <a:r>
                        <a:rPr lang="en-US" sz="1600" dirty="0"/>
                        <a:t>Build: $$$$</a:t>
                      </a:r>
                    </a:p>
                  </a:txBody>
                  <a:tcPr anchor="ctr">
                    <a:solidFill>
                      <a:srgbClr val="DCDFDA"/>
                    </a:solidFill>
                  </a:tcPr>
                </a:tc>
                <a:extLst>
                  <a:ext uri="{0D108BD9-81ED-4DB2-BD59-A6C34878D82A}">
                    <a16:rowId xmlns:a16="http://schemas.microsoft.com/office/drawing/2014/main" val="2639436139"/>
                  </a:ext>
                </a:extLst>
              </a:tr>
            </a:tbl>
          </a:graphicData>
        </a:graphic>
      </p:graphicFrame>
    </p:spTree>
    <p:extLst>
      <p:ext uri="{BB962C8B-B14F-4D97-AF65-F5344CB8AC3E}">
        <p14:creationId xmlns:p14="http://schemas.microsoft.com/office/powerpoint/2010/main" val="3164623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8C2CEE8-C2D0-5B53-5148-CF3A82CD3D78}"/>
              </a:ext>
            </a:extLst>
          </p:cNvPr>
          <p:cNvSpPr txBox="1">
            <a:spLocks/>
          </p:cNvSpPr>
          <p:nvPr/>
        </p:nvSpPr>
        <p:spPr>
          <a:xfrm>
            <a:off x="155547" y="127321"/>
            <a:ext cx="12036453" cy="10764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rPr>
              <a:t>North Tenmile Re</a:t>
            </a:r>
            <a:r>
              <a:rPr lang="en-US" spc="0">
                <a:ln w="0"/>
                <a:solidFill>
                  <a:srgbClr val="000000"/>
                </a:solidFill>
                <a:effectLst>
                  <a:outerShdw blurRad="38100" dist="19050" dir="2700000" algn="tl" rotWithShape="0">
                    <a:srgbClr val="000000">
                      <a:alpha val="40000"/>
                    </a:srgbClr>
                  </a:outerShdw>
                </a:effectLst>
                <a:latin typeface="Calibri Light" panose="020F0302020204030204"/>
              </a:rPr>
              <a:t>commendations</a:t>
            </a:r>
            <a:endPar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endParaRPr>
          </a:p>
        </p:txBody>
      </p:sp>
      <p:graphicFrame>
        <p:nvGraphicFramePr>
          <p:cNvPr id="11" name="Table 10">
            <a:extLst>
              <a:ext uri="{FF2B5EF4-FFF2-40B4-BE49-F238E27FC236}">
                <a16:creationId xmlns:a16="http://schemas.microsoft.com/office/drawing/2014/main" id="{A9A0F6F6-607D-75E6-9CEE-346CD285B940}"/>
              </a:ext>
            </a:extLst>
          </p:cNvPr>
          <p:cNvGraphicFramePr>
            <a:graphicFrameLocks noGrp="1"/>
          </p:cNvGraphicFramePr>
          <p:nvPr>
            <p:extLst>
              <p:ext uri="{D42A27DB-BD31-4B8C-83A1-F6EECF244321}">
                <p14:modId xmlns:p14="http://schemas.microsoft.com/office/powerpoint/2010/main" val="1575092036"/>
              </p:ext>
            </p:extLst>
          </p:nvPr>
        </p:nvGraphicFramePr>
        <p:xfrm>
          <a:off x="580371" y="1334400"/>
          <a:ext cx="11031257" cy="3934286"/>
        </p:xfrm>
        <a:graphic>
          <a:graphicData uri="http://schemas.openxmlformats.org/drawingml/2006/table">
            <a:tbl>
              <a:tblPr firstRow="1" bandRow="1">
                <a:tableStyleId>{2A488322-F2BA-4B5B-9748-0D474271808F}</a:tableStyleId>
              </a:tblPr>
              <a:tblGrid>
                <a:gridCol w="782783">
                  <a:extLst>
                    <a:ext uri="{9D8B030D-6E8A-4147-A177-3AD203B41FA5}">
                      <a16:colId xmlns:a16="http://schemas.microsoft.com/office/drawing/2014/main" val="3389959387"/>
                    </a:ext>
                  </a:extLst>
                </a:gridCol>
                <a:gridCol w="5253956">
                  <a:extLst>
                    <a:ext uri="{9D8B030D-6E8A-4147-A177-3AD203B41FA5}">
                      <a16:colId xmlns:a16="http://schemas.microsoft.com/office/drawing/2014/main" val="655771774"/>
                    </a:ext>
                  </a:extLst>
                </a:gridCol>
                <a:gridCol w="1720645">
                  <a:extLst>
                    <a:ext uri="{9D8B030D-6E8A-4147-A177-3AD203B41FA5}">
                      <a16:colId xmlns:a16="http://schemas.microsoft.com/office/drawing/2014/main" val="3374462823"/>
                    </a:ext>
                  </a:extLst>
                </a:gridCol>
                <a:gridCol w="1759974">
                  <a:extLst>
                    <a:ext uri="{9D8B030D-6E8A-4147-A177-3AD203B41FA5}">
                      <a16:colId xmlns:a16="http://schemas.microsoft.com/office/drawing/2014/main" val="3813366511"/>
                    </a:ext>
                  </a:extLst>
                </a:gridCol>
                <a:gridCol w="1513899">
                  <a:extLst>
                    <a:ext uri="{9D8B030D-6E8A-4147-A177-3AD203B41FA5}">
                      <a16:colId xmlns:a16="http://schemas.microsoft.com/office/drawing/2014/main" val="1651085868"/>
                    </a:ext>
                  </a:extLst>
                </a:gridCol>
              </a:tblGrid>
              <a:tr h="727487">
                <a:tc>
                  <a:txBody>
                    <a:bodyPr/>
                    <a:lstStyle/>
                    <a:p>
                      <a:pPr algn="ctr"/>
                      <a:r>
                        <a:rPr lang="en-US" sz="2000"/>
                        <a:t>Rec. #</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5000"/>
                      </a:schemeClr>
                    </a:solidFill>
                  </a:tcPr>
                </a:tc>
                <a:tc>
                  <a:txBody>
                    <a:bodyPr/>
                    <a:lstStyle/>
                    <a:p>
                      <a:pPr algn="ctr"/>
                      <a:r>
                        <a:rPr lang="en-US" sz="2000"/>
                        <a:t>Recommendation</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5000"/>
                      </a:schemeClr>
                    </a:solidFill>
                  </a:tcPr>
                </a:tc>
                <a:tc>
                  <a:txBody>
                    <a:bodyPr/>
                    <a:lstStyle/>
                    <a:p>
                      <a:pPr algn="ctr"/>
                      <a:r>
                        <a:rPr lang="en-US" sz="2000"/>
                        <a:t>Suggested Time Frame</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5000"/>
                      </a:schemeClr>
                    </a:solidFill>
                  </a:tcPr>
                </a:tc>
                <a:tc>
                  <a:txBody>
                    <a:bodyPr/>
                    <a:lstStyle/>
                    <a:p>
                      <a:pPr algn="ctr"/>
                      <a:r>
                        <a:rPr lang="en-US" sz="2000" dirty="0"/>
                        <a:t>Supporting Agencies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5000"/>
                      </a:schemeClr>
                    </a:solidFill>
                  </a:tcPr>
                </a:tc>
                <a:tc>
                  <a:txBody>
                    <a:bodyPr/>
                    <a:lstStyle/>
                    <a:p>
                      <a:pPr algn="ctr"/>
                      <a:r>
                        <a:rPr lang="en-US" sz="2000" dirty="0"/>
                        <a:t>Estimated Costs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3565339822"/>
                  </a:ext>
                </a:extLst>
              </a:tr>
              <a:tr h="790171">
                <a:tc>
                  <a:txBody>
                    <a:bodyPr/>
                    <a:lstStyle/>
                    <a:p>
                      <a:pPr algn="ctr"/>
                      <a:r>
                        <a:rPr lang="en-US" sz="1600">
                          <a:solidFill>
                            <a:srgbClr val="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FDA"/>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dirty="0">
                          <a:solidFill>
                            <a:srgbClr val="000000"/>
                          </a:solidFill>
                        </a:rPr>
                        <a:t>Enhance pedestrian connection between North Ten Mile TH and Frisco Park &amp; Ride and Woodbridge Inn bus stop.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FDA"/>
                    </a:solidFill>
                  </a:tcPr>
                </a:tc>
                <a:tc>
                  <a:txBody>
                    <a:bodyPr/>
                    <a:lstStyle/>
                    <a:p>
                      <a:pPr algn="ctr"/>
                      <a:r>
                        <a:rPr lang="en-US" sz="1600">
                          <a:solidFill>
                            <a:srgbClr val="000000"/>
                          </a:solidFill>
                        </a:rPr>
                        <a:t>Medium-term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FDA"/>
                    </a:solidFill>
                  </a:tcPr>
                </a:tc>
                <a:tc>
                  <a:txBody>
                    <a:bodyPr/>
                    <a:lstStyle/>
                    <a:p>
                      <a:pPr algn="ctr"/>
                      <a:r>
                        <a:rPr lang="en-US" sz="1600" dirty="0">
                          <a:solidFill>
                            <a:srgbClr val="000000"/>
                          </a:solidFill>
                        </a:rPr>
                        <a:t>Town of Frisco; CDOT?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FDA"/>
                    </a:solidFill>
                  </a:tcPr>
                </a:tc>
                <a:tc>
                  <a:txBody>
                    <a:bodyPr/>
                    <a:lstStyle/>
                    <a:p>
                      <a:pPr algn="ctr"/>
                      <a:r>
                        <a:rPr lang="en-US" sz="1600" dirty="0">
                          <a:solidFill>
                            <a:srgbClr val="000000"/>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FDA"/>
                    </a:solidFill>
                  </a:tcPr>
                </a:tc>
                <a:extLst>
                  <a:ext uri="{0D108BD9-81ED-4DB2-BD59-A6C34878D82A}">
                    <a16:rowId xmlns:a16="http://schemas.microsoft.com/office/drawing/2014/main" val="1952029400"/>
                  </a:ext>
                </a:extLst>
              </a:tr>
              <a:tr h="805542">
                <a:tc>
                  <a:txBody>
                    <a:bodyPr/>
                    <a:lstStyle/>
                    <a:p>
                      <a:pPr algn="ctr"/>
                      <a:r>
                        <a:rPr lang="en-US" sz="1600">
                          <a:solidFill>
                            <a:srgbClr val="000000"/>
                          </a:solidFill>
                        </a:rPr>
                        <a:t>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F0ED"/>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600" dirty="0">
                          <a:solidFill>
                            <a:srgbClr val="000000"/>
                          </a:solidFill>
                        </a:rPr>
                        <a:t>Enhance wayfinding between North Ten Mile TH and Frisco Park &amp; Ride.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F0ED"/>
                    </a:solidFill>
                  </a:tcPr>
                </a:tc>
                <a:tc>
                  <a:txBody>
                    <a:bodyPr/>
                    <a:lstStyle/>
                    <a:p>
                      <a:pPr algn="ctr"/>
                      <a:r>
                        <a:rPr lang="en-US" sz="1600">
                          <a:solidFill>
                            <a:srgbClr val="000000"/>
                          </a:solidFill>
                        </a:rPr>
                        <a:t>Short-Term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F0ED"/>
                    </a:solidFill>
                  </a:tcPr>
                </a:tc>
                <a:tc>
                  <a:txBody>
                    <a:bodyPr/>
                    <a:lstStyle/>
                    <a:p>
                      <a:pPr algn="ctr"/>
                      <a:r>
                        <a:rPr lang="en-US" sz="1600">
                          <a:solidFill>
                            <a:srgbClr val="000000"/>
                          </a:solidFill>
                        </a:rPr>
                        <a:t>Town of Frisco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F0ED"/>
                    </a:solidFill>
                  </a:tcPr>
                </a:tc>
                <a:tc>
                  <a:txBody>
                    <a:bodyPr/>
                    <a:lstStyle/>
                    <a:p>
                      <a:pPr algn="ctr"/>
                      <a:r>
                        <a:rPr lang="en-US" sz="1600" dirty="0">
                          <a:solidFill>
                            <a:srgbClr val="000000"/>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F0ED"/>
                    </a:solidFill>
                  </a:tcPr>
                </a:tc>
                <a:extLst>
                  <a:ext uri="{0D108BD9-81ED-4DB2-BD59-A6C34878D82A}">
                    <a16:rowId xmlns:a16="http://schemas.microsoft.com/office/drawing/2014/main" val="3517573954"/>
                  </a:ext>
                </a:extLst>
              </a:tr>
              <a:tr h="783771">
                <a:tc>
                  <a:txBody>
                    <a:bodyPr/>
                    <a:lstStyle/>
                    <a:p>
                      <a:pPr algn="ctr"/>
                      <a:r>
                        <a:rPr lang="en-US" sz="1600">
                          <a:solidFill>
                            <a:srgbClr val="000000"/>
                          </a:solidFill>
                        </a:rPr>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FD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rPr>
                        <a:t>Enforce unsafe/illegal parking along ramp to I-70.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FDA"/>
                    </a:solidFill>
                  </a:tcPr>
                </a:tc>
                <a:tc>
                  <a:txBody>
                    <a:bodyPr/>
                    <a:lstStyle/>
                    <a:p>
                      <a:pPr algn="ctr"/>
                      <a:r>
                        <a:rPr lang="en-US" sz="1600">
                          <a:solidFill>
                            <a:srgbClr val="000000"/>
                          </a:solidFill>
                        </a:rPr>
                        <a:t>Short-term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FDA"/>
                    </a:solidFill>
                  </a:tcPr>
                </a:tc>
                <a:tc>
                  <a:txBody>
                    <a:bodyPr/>
                    <a:lstStyle/>
                    <a:p>
                      <a:pPr algn="ctr"/>
                      <a:r>
                        <a:rPr lang="en-US" sz="1600">
                          <a:solidFill>
                            <a:srgbClr val="000000"/>
                          </a:solidFill>
                        </a:rPr>
                        <a:t>Town of Frisco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FDA"/>
                    </a:solidFill>
                  </a:tcPr>
                </a:tc>
                <a:tc>
                  <a:txBody>
                    <a:bodyPr/>
                    <a:lstStyle/>
                    <a:p>
                      <a:pPr algn="ctr"/>
                      <a:r>
                        <a:rPr lang="en-US" sz="1600" dirty="0">
                          <a:solidFill>
                            <a:srgbClr val="000000"/>
                          </a:solidFill>
                        </a:rPr>
                        <a:t>$$-$$$/year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CDFDA"/>
                    </a:solidFill>
                  </a:tcPr>
                </a:tc>
                <a:extLst>
                  <a:ext uri="{0D108BD9-81ED-4DB2-BD59-A6C34878D82A}">
                    <a16:rowId xmlns:a16="http://schemas.microsoft.com/office/drawing/2014/main" val="59905749"/>
                  </a:ext>
                </a:extLst>
              </a:tr>
              <a:tr h="827315">
                <a:tc>
                  <a:txBody>
                    <a:bodyPr/>
                    <a:lstStyle/>
                    <a:p>
                      <a:pPr algn="ctr"/>
                      <a:r>
                        <a:rPr lang="en-US" sz="1600">
                          <a:solidFill>
                            <a:srgbClr val="000000"/>
                          </a:solidFill>
                        </a:rPr>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F0E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000000"/>
                          </a:solidFill>
                        </a:rPr>
                        <a:t>Formalize parking spaces.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F0ED"/>
                    </a:solidFill>
                  </a:tcPr>
                </a:tc>
                <a:tc>
                  <a:txBody>
                    <a:bodyPr/>
                    <a:lstStyle/>
                    <a:p>
                      <a:pPr algn="ctr"/>
                      <a:r>
                        <a:rPr lang="en-US" sz="1600" dirty="0">
                          <a:solidFill>
                            <a:srgbClr val="000000"/>
                          </a:solidFill>
                        </a:rPr>
                        <a:t>Medium-term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F0ED"/>
                    </a:solidFill>
                  </a:tcPr>
                </a:tc>
                <a:tc>
                  <a:txBody>
                    <a:bodyPr/>
                    <a:lstStyle/>
                    <a:p>
                      <a:pPr algn="ctr"/>
                      <a:r>
                        <a:rPr lang="en-US" sz="1600" dirty="0">
                          <a:solidFill>
                            <a:srgbClr val="000000"/>
                          </a:solidFill>
                        </a:rPr>
                        <a:t>Town of Frisco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F0ED"/>
                    </a:solidFill>
                  </a:tcPr>
                </a:tc>
                <a:tc>
                  <a:txBody>
                    <a:bodyPr/>
                    <a:lstStyle/>
                    <a:p>
                      <a:pPr algn="ctr"/>
                      <a:r>
                        <a:rPr lang="en-US" sz="1600" dirty="0">
                          <a:solidFill>
                            <a:srgbClr val="000000"/>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FF0ED"/>
                    </a:solidFill>
                  </a:tcPr>
                </a:tc>
                <a:extLst>
                  <a:ext uri="{0D108BD9-81ED-4DB2-BD59-A6C34878D82A}">
                    <a16:rowId xmlns:a16="http://schemas.microsoft.com/office/drawing/2014/main" val="2113181343"/>
                  </a:ext>
                </a:extLst>
              </a:tr>
            </a:tbl>
          </a:graphicData>
        </a:graphic>
      </p:graphicFrame>
    </p:spTree>
    <p:extLst>
      <p:ext uri="{BB962C8B-B14F-4D97-AF65-F5344CB8AC3E}">
        <p14:creationId xmlns:p14="http://schemas.microsoft.com/office/powerpoint/2010/main" val="308205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8C2CEE8-C2D0-5B53-5148-CF3A82CD3D78}"/>
              </a:ext>
            </a:extLst>
          </p:cNvPr>
          <p:cNvSpPr txBox="1">
            <a:spLocks/>
          </p:cNvSpPr>
          <p:nvPr/>
        </p:nvSpPr>
        <p:spPr>
          <a:xfrm>
            <a:off x="155547" y="127321"/>
            <a:ext cx="12036453" cy="10764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rPr>
              <a:t>Peaks Zach’s Stop Re</a:t>
            </a:r>
            <a:r>
              <a:rPr lang="en-US" spc="0">
                <a:ln w="0"/>
                <a:solidFill>
                  <a:srgbClr val="000000"/>
                </a:solidFill>
                <a:effectLst>
                  <a:outerShdw blurRad="38100" dist="19050" dir="2700000" algn="tl" rotWithShape="0">
                    <a:srgbClr val="000000">
                      <a:alpha val="40000"/>
                    </a:srgbClr>
                  </a:outerShdw>
                </a:effectLst>
                <a:latin typeface="Calibri Light" panose="020F0302020204030204"/>
              </a:rPr>
              <a:t>commendations</a:t>
            </a:r>
            <a:endPar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endParaRPr>
          </a:p>
        </p:txBody>
      </p:sp>
      <p:graphicFrame>
        <p:nvGraphicFramePr>
          <p:cNvPr id="11" name="Table 10">
            <a:extLst>
              <a:ext uri="{FF2B5EF4-FFF2-40B4-BE49-F238E27FC236}">
                <a16:creationId xmlns:a16="http://schemas.microsoft.com/office/drawing/2014/main" id="{A9A0F6F6-607D-75E6-9CEE-346CD285B940}"/>
              </a:ext>
            </a:extLst>
          </p:cNvPr>
          <p:cNvGraphicFramePr>
            <a:graphicFrameLocks noGrp="1"/>
          </p:cNvGraphicFramePr>
          <p:nvPr>
            <p:extLst>
              <p:ext uri="{D42A27DB-BD31-4B8C-83A1-F6EECF244321}">
                <p14:modId xmlns:p14="http://schemas.microsoft.com/office/powerpoint/2010/main" val="2115930269"/>
              </p:ext>
            </p:extLst>
          </p:nvPr>
        </p:nvGraphicFramePr>
        <p:xfrm>
          <a:off x="423053" y="1203771"/>
          <a:ext cx="11365823" cy="4975649"/>
        </p:xfrm>
        <a:graphic>
          <a:graphicData uri="http://schemas.openxmlformats.org/drawingml/2006/table">
            <a:tbl>
              <a:tblPr firstRow="1" bandRow="1">
                <a:tableStyleId>{93296810-A885-4BE3-A3E7-6D5BEEA58F35}</a:tableStyleId>
              </a:tblPr>
              <a:tblGrid>
                <a:gridCol w="739170">
                  <a:extLst>
                    <a:ext uri="{9D8B030D-6E8A-4147-A177-3AD203B41FA5}">
                      <a16:colId xmlns:a16="http://schemas.microsoft.com/office/drawing/2014/main" val="3389959387"/>
                    </a:ext>
                  </a:extLst>
                </a:gridCol>
                <a:gridCol w="5956332">
                  <a:extLst>
                    <a:ext uri="{9D8B030D-6E8A-4147-A177-3AD203B41FA5}">
                      <a16:colId xmlns:a16="http://schemas.microsoft.com/office/drawing/2014/main" val="655771774"/>
                    </a:ext>
                  </a:extLst>
                </a:gridCol>
                <a:gridCol w="1671484">
                  <a:extLst>
                    <a:ext uri="{9D8B030D-6E8A-4147-A177-3AD203B41FA5}">
                      <a16:colId xmlns:a16="http://schemas.microsoft.com/office/drawing/2014/main" val="3374462823"/>
                    </a:ext>
                  </a:extLst>
                </a:gridCol>
                <a:gridCol w="1543664">
                  <a:extLst>
                    <a:ext uri="{9D8B030D-6E8A-4147-A177-3AD203B41FA5}">
                      <a16:colId xmlns:a16="http://schemas.microsoft.com/office/drawing/2014/main" val="1651085868"/>
                    </a:ext>
                  </a:extLst>
                </a:gridCol>
                <a:gridCol w="1455173">
                  <a:extLst>
                    <a:ext uri="{9D8B030D-6E8A-4147-A177-3AD203B41FA5}">
                      <a16:colId xmlns:a16="http://schemas.microsoft.com/office/drawing/2014/main" val="4091112959"/>
                    </a:ext>
                  </a:extLst>
                </a:gridCol>
              </a:tblGrid>
              <a:tr h="878864">
                <a:tc>
                  <a:txBody>
                    <a:bodyPr/>
                    <a:lstStyle/>
                    <a:p>
                      <a:pPr algn="ctr"/>
                      <a:r>
                        <a:rPr lang="en-US" sz="2000"/>
                        <a:t>Rec. #</a:t>
                      </a:r>
                    </a:p>
                  </a:txBody>
                  <a:tcPr marL="45720" marR="45720" anchor="ctr">
                    <a:solidFill>
                      <a:schemeClr val="accent4">
                        <a:lumMod val="75000"/>
                      </a:schemeClr>
                    </a:solidFill>
                  </a:tcPr>
                </a:tc>
                <a:tc>
                  <a:txBody>
                    <a:bodyPr/>
                    <a:lstStyle/>
                    <a:p>
                      <a:pPr algn="ctr"/>
                      <a:r>
                        <a:rPr lang="en-US" sz="2000" dirty="0"/>
                        <a:t>Recommendation</a:t>
                      </a:r>
                    </a:p>
                  </a:txBody>
                  <a:tcPr marL="45720" marR="45720" anchor="ctr">
                    <a:solidFill>
                      <a:schemeClr val="accent4">
                        <a:lumMod val="75000"/>
                      </a:schemeClr>
                    </a:solidFill>
                  </a:tcPr>
                </a:tc>
                <a:tc>
                  <a:txBody>
                    <a:bodyPr/>
                    <a:lstStyle/>
                    <a:p>
                      <a:pPr algn="ctr"/>
                      <a:r>
                        <a:rPr lang="en-US" sz="2000"/>
                        <a:t>Suggested Time Frame</a:t>
                      </a:r>
                    </a:p>
                  </a:txBody>
                  <a:tcPr marL="45720" marR="45720" anchor="ctr">
                    <a:solidFill>
                      <a:schemeClr val="accent4">
                        <a:lumMod val="75000"/>
                      </a:schemeClr>
                    </a:solidFill>
                  </a:tcPr>
                </a:tc>
                <a:tc>
                  <a:txBody>
                    <a:bodyPr/>
                    <a:lstStyle/>
                    <a:p>
                      <a:pPr algn="ctr"/>
                      <a:r>
                        <a:rPr lang="en-US" sz="2000"/>
                        <a:t>Supporting Agencies</a:t>
                      </a:r>
                    </a:p>
                  </a:txBody>
                  <a:tcPr marL="45720" marR="45720" anchor="ctr">
                    <a:solidFill>
                      <a:schemeClr val="accent4">
                        <a:lumMod val="75000"/>
                      </a:schemeClr>
                    </a:solidFill>
                  </a:tcPr>
                </a:tc>
                <a:tc>
                  <a:txBody>
                    <a:bodyPr/>
                    <a:lstStyle/>
                    <a:p>
                      <a:pPr algn="ctr"/>
                      <a:r>
                        <a:rPr lang="en-US" sz="2000" dirty="0"/>
                        <a:t>Estimated Costs</a:t>
                      </a:r>
                    </a:p>
                  </a:txBody>
                  <a:tcPr marL="45720" marR="45720" anchor="ctr">
                    <a:solidFill>
                      <a:schemeClr val="accent4">
                        <a:lumMod val="75000"/>
                      </a:schemeClr>
                    </a:solidFill>
                  </a:tcPr>
                </a:tc>
                <a:extLst>
                  <a:ext uri="{0D108BD9-81ED-4DB2-BD59-A6C34878D82A}">
                    <a16:rowId xmlns:a16="http://schemas.microsoft.com/office/drawing/2014/main" val="3565339822"/>
                  </a:ext>
                </a:extLst>
              </a:tr>
              <a:tr h="768109">
                <a:tc>
                  <a:txBody>
                    <a:bodyPr/>
                    <a:lstStyle/>
                    <a:p>
                      <a:pPr algn="ctr"/>
                      <a:r>
                        <a:rPr lang="en-US" sz="1600"/>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Local Transit expansion: extended loop to </a:t>
                      </a:r>
                      <a:r>
                        <a:rPr lang="en-US" sz="1600" kern="1200">
                          <a:solidFill>
                            <a:schemeClr val="dk1"/>
                          </a:solidFill>
                          <a:effectLst/>
                          <a:latin typeface="+mn-lt"/>
                          <a:ea typeface="+mn-ea"/>
                          <a:cs typeface="+mn-cs"/>
                        </a:rPr>
                        <a:t>2</a:t>
                      </a:r>
                      <a:r>
                        <a:rPr lang="en-US" sz="1600" kern="1200" baseline="30000">
                          <a:solidFill>
                            <a:schemeClr val="dk1"/>
                          </a:solidFill>
                          <a:effectLst/>
                          <a:latin typeface="+mn-lt"/>
                          <a:ea typeface="+mn-ea"/>
                          <a:cs typeface="+mn-cs"/>
                        </a:rPr>
                        <a:t>nd</a:t>
                      </a:r>
                      <a:r>
                        <a:rPr lang="en-US" sz="1600" kern="1200">
                          <a:solidFill>
                            <a:schemeClr val="dk1"/>
                          </a:solidFill>
                          <a:effectLst/>
                          <a:latin typeface="+mn-lt"/>
                          <a:ea typeface="+mn-ea"/>
                          <a:cs typeface="+mn-cs"/>
                        </a:rPr>
                        <a:t> Ave/Meridian Loop and S. Cabin Green.</a:t>
                      </a:r>
                      <a:endParaRPr lang="en-US" sz="1600"/>
                    </a:p>
                  </a:txBody>
                  <a:tcPr anchor="ctr">
                    <a:solidFill>
                      <a:srgbClr val="DCDFDA"/>
                    </a:solidFill>
                  </a:tcPr>
                </a:tc>
                <a:tc>
                  <a:txBody>
                    <a:bodyPr/>
                    <a:lstStyle/>
                    <a:p>
                      <a:pPr algn="ctr"/>
                      <a:r>
                        <a:rPr lang="en-US" sz="1600"/>
                        <a:t>Long-Term</a:t>
                      </a:r>
                    </a:p>
                  </a:txBody>
                  <a:tcPr anchor="ctr">
                    <a:solidFill>
                      <a:srgbClr val="DCDFDA"/>
                    </a:solidFill>
                  </a:tcPr>
                </a:tc>
                <a:tc>
                  <a:txBody>
                    <a:bodyPr/>
                    <a:lstStyle/>
                    <a:p>
                      <a:pPr algn="ctr"/>
                      <a:r>
                        <a:rPr lang="en-US" sz="1600"/>
                        <a:t>Town of Frisco</a:t>
                      </a:r>
                    </a:p>
                  </a:txBody>
                  <a:tcPr anchor="ctr"/>
                </a:tc>
                <a:tc>
                  <a:txBody>
                    <a:bodyPr/>
                    <a:lstStyle/>
                    <a:p>
                      <a:pPr algn="ctr"/>
                      <a:r>
                        <a:rPr lang="en-US" sz="1600" dirty="0"/>
                        <a:t>$$$$/year</a:t>
                      </a:r>
                    </a:p>
                  </a:txBody>
                  <a:tcPr anchor="ctr"/>
                </a:tc>
                <a:extLst>
                  <a:ext uri="{0D108BD9-81ED-4DB2-BD59-A6C34878D82A}">
                    <a16:rowId xmlns:a16="http://schemas.microsoft.com/office/drawing/2014/main" val="1952029400"/>
                  </a:ext>
                </a:extLst>
              </a:tr>
              <a:tr h="924809">
                <a:tc>
                  <a:txBody>
                    <a:bodyPr/>
                    <a:lstStyle/>
                    <a:p>
                      <a:pPr algn="ctr"/>
                      <a:r>
                        <a:rPr lang="en-US" sz="1600"/>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Parking redesign: optimize parking lot space, entry and exit lanes, formalize bike parking, reduce erosion surrounding the lot, and integrate real-time parking availability technology. </a:t>
                      </a:r>
                    </a:p>
                  </a:txBody>
                  <a:tcPr anchor="ctr">
                    <a:solidFill>
                      <a:srgbClr val="EFF0ED"/>
                    </a:solidFill>
                  </a:tcPr>
                </a:tc>
                <a:tc>
                  <a:txBody>
                    <a:bodyPr/>
                    <a:lstStyle/>
                    <a:p>
                      <a:pPr algn="ctr"/>
                      <a:r>
                        <a:rPr lang="en-US" sz="1600"/>
                        <a:t>Medium-Term</a:t>
                      </a:r>
                    </a:p>
                  </a:txBody>
                  <a:tcPr anchor="ctr">
                    <a:solidFill>
                      <a:srgbClr val="EFF0ED"/>
                    </a:solidFill>
                  </a:tcPr>
                </a:tc>
                <a:tc>
                  <a:txBody>
                    <a:bodyPr/>
                    <a:lstStyle/>
                    <a:p>
                      <a:pPr algn="ctr"/>
                      <a:r>
                        <a:rPr lang="en-US" sz="1600"/>
                        <a:t>USFS</a:t>
                      </a:r>
                    </a:p>
                  </a:txBody>
                  <a:tcPr anchor="ctr"/>
                </a:tc>
                <a:tc>
                  <a:txBody>
                    <a:bodyPr/>
                    <a:lstStyle/>
                    <a:p>
                      <a:pPr algn="ctr"/>
                      <a:r>
                        <a:rPr lang="en-US" sz="1600" dirty="0"/>
                        <a:t>Unpaved: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Paved: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$/year</a:t>
                      </a:r>
                    </a:p>
                  </a:txBody>
                  <a:tcPr anchor="ctr"/>
                </a:tc>
                <a:extLst>
                  <a:ext uri="{0D108BD9-81ED-4DB2-BD59-A6C34878D82A}">
                    <a16:rowId xmlns:a16="http://schemas.microsoft.com/office/drawing/2014/main" val="59905749"/>
                  </a:ext>
                </a:extLst>
              </a:tr>
              <a:tr h="935439">
                <a:tc>
                  <a:txBody>
                    <a:bodyPr/>
                    <a:lstStyle/>
                    <a:p>
                      <a:pPr algn="ctr"/>
                      <a:r>
                        <a:rPr lang="en-US" sz="1600"/>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Implement Pick-up/Drop-off Zones for Transportation Network Companies and designated carpool/vanpool spaces to encourage shared transportation. </a:t>
                      </a:r>
                    </a:p>
                  </a:txBody>
                  <a:tcPr anchor="ctr"/>
                </a:tc>
                <a:tc>
                  <a:txBody>
                    <a:bodyPr/>
                    <a:lstStyle/>
                    <a:p>
                      <a:pPr algn="ctr"/>
                      <a:r>
                        <a:rPr lang="en-US" sz="1600"/>
                        <a:t>Short-Term</a:t>
                      </a:r>
                    </a:p>
                  </a:txBody>
                  <a:tcPr anchor="ctr">
                    <a:solidFill>
                      <a:srgbClr val="DCDFDA"/>
                    </a:solidFill>
                  </a:tcPr>
                </a:tc>
                <a:tc>
                  <a:txBody>
                    <a:bodyPr/>
                    <a:lstStyle/>
                    <a:p>
                      <a:pPr algn="ctr"/>
                      <a:r>
                        <a:rPr lang="en-US" sz="1600" dirty="0"/>
                        <a:t>USFS</a:t>
                      </a:r>
                    </a:p>
                  </a:txBody>
                  <a:tcPr anchor="ctr"/>
                </a:tc>
                <a:tc>
                  <a:txBody>
                    <a:bodyPr/>
                    <a:lstStyle/>
                    <a:p>
                      <a:pPr algn="ctr"/>
                      <a:r>
                        <a:rPr lang="en-US" sz="1600" dirty="0"/>
                        <a:t>$$</a:t>
                      </a:r>
                    </a:p>
                  </a:txBody>
                  <a:tcPr anchor="ctr"/>
                </a:tc>
                <a:extLst>
                  <a:ext uri="{0D108BD9-81ED-4DB2-BD59-A6C34878D82A}">
                    <a16:rowId xmlns:a16="http://schemas.microsoft.com/office/drawing/2014/main" val="2113181343"/>
                  </a:ext>
                </a:extLst>
              </a:tr>
              <a:tr h="733469">
                <a:tc>
                  <a:txBody>
                    <a:bodyPr/>
                    <a:lstStyle/>
                    <a:p>
                      <a:pPr algn="ctr"/>
                      <a:r>
                        <a:rPr lang="en-US" sz="1600"/>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Add signage directing people from the Granite/2</a:t>
                      </a:r>
                      <a:r>
                        <a:rPr lang="en-US" sz="1600" baseline="30000"/>
                        <a:t>nd</a:t>
                      </a:r>
                      <a:r>
                        <a:rPr lang="en-US" sz="1600"/>
                        <a:t> Avenue Parking lot to the TH. </a:t>
                      </a:r>
                    </a:p>
                  </a:txBody>
                  <a:tcPr anchor="ctr"/>
                </a:tc>
                <a:tc>
                  <a:txBody>
                    <a:bodyPr/>
                    <a:lstStyle/>
                    <a:p>
                      <a:pPr algn="ctr"/>
                      <a:r>
                        <a:rPr lang="en-US" sz="1600"/>
                        <a:t>Short-Term</a:t>
                      </a:r>
                    </a:p>
                  </a:txBody>
                  <a:tcPr anchor="ctr">
                    <a:solidFill>
                      <a:schemeClr val="accent6">
                        <a:lumMod val="20000"/>
                        <a:lumOff val="80000"/>
                      </a:schemeClr>
                    </a:solidFill>
                  </a:tcPr>
                </a:tc>
                <a:tc>
                  <a:txBody>
                    <a:bodyPr/>
                    <a:lstStyle/>
                    <a:p>
                      <a:pPr algn="ctr"/>
                      <a:r>
                        <a:rPr lang="en-US" sz="1600"/>
                        <a:t>Town of Frisco</a:t>
                      </a:r>
                    </a:p>
                  </a:txBody>
                  <a:tcPr anchor="ctr"/>
                </a:tc>
                <a:tc>
                  <a:txBody>
                    <a:bodyPr/>
                    <a:lstStyle/>
                    <a:p>
                      <a:pPr algn="ctr"/>
                      <a:r>
                        <a:rPr lang="en-US" sz="1600" dirty="0"/>
                        <a:t>$</a:t>
                      </a:r>
                    </a:p>
                  </a:txBody>
                  <a:tcPr anchor="ctr"/>
                </a:tc>
                <a:extLst>
                  <a:ext uri="{0D108BD9-81ED-4DB2-BD59-A6C34878D82A}">
                    <a16:rowId xmlns:a16="http://schemas.microsoft.com/office/drawing/2014/main" val="891292258"/>
                  </a:ext>
                </a:extLst>
              </a:tr>
              <a:tr h="734959">
                <a:tc>
                  <a:txBody>
                    <a:bodyPr/>
                    <a:lstStyle/>
                    <a:p>
                      <a:pPr algn="ctr"/>
                      <a:r>
                        <a:rPr lang="en-US" sz="1600"/>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Add parallel parking on the West Side of 2</a:t>
                      </a:r>
                      <a:r>
                        <a:rPr lang="en-US" sz="1600" baseline="30000"/>
                        <a:t>nd</a:t>
                      </a:r>
                      <a:r>
                        <a:rPr lang="en-US" sz="1600"/>
                        <a:t> Avenue, north of Pitkin Avenue. </a:t>
                      </a:r>
                    </a:p>
                  </a:txBody>
                  <a:tcPr anchor="ctr"/>
                </a:tc>
                <a:tc>
                  <a:txBody>
                    <a:bodyPr/>
                    <a:lstStyle/>
                    <a:p>
                      <a:pPr algn="ctr"/>
                      <a:r>
                        <a:rPr lang="en-US" sz="1600"/>
                        <a:t>Medium-Term</a:t>
                      </a:r>
                    </a:p>
                  </a:txBody>
                  <a:tcPr anchor="ctr">
                    <a:solidFill>
                      <a:srgbClr val="DCDFDA"/>
                    </a:solidFill>
                  </a:tcPr>
                </a:tc>
                <a:tc>
                  <a:txBody>
                    <a:bodyPr/>
                    <a:lstStyle/>
                    <a:p>
                      <a:pPr algn="ctr"/>
                      <a:r>
                        <a:rPr lang="en-US" sz="1600" dirty="0"/>
                        <a:t>Town of Frisco</a:t>
                      </a:r>
                    </a:p>
                  </a:txBody>
                  <a:tcPr anchor="ctr"/>
                </a:tc>
                <a:tc>
                  <a:txBody>
                    <a:bodyPr/>
                    <a:lstStyle/>
                    <a:p>
                      <a:pPr algn="ctr"/>
                      <a:r>
                        <a:rPr lang="en-US" sz="1600" dirty="0"/>
                        <a:t>$$</a:t>
                      </a:r>
                    </a:p>
                  </a:txBody>
                  <a:tcPr anchor="ctr"/>
                </a:tc>
                <a:extLst>
                  <a:ext uri="{0D108BD9-81ED-4DB2-BD59-A6C34878D82A}">
                    <a16:rowId xmlns:a16="http://schemas.microsoft.com/office/drawing/2014/main" val="434146152"/>
                  </a:ext>
                </a:extLst>
              </a:tr>
            </a:tbl>
          </a:graphicData>
        </a:graphic>
      </p:graphicFrame>
    </p:spTree>
    <p:extLst>
      <p:ext uri="{BB962C8B-B14F-4D97-AF65-F5344CB8AC3E}">
        <p14:creationId xmlns:p14="http://schemas.microsoft.com/office/powerpoint/2010/main" val="1558649406"/>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8C2CEE8-C2D0-5B53-5148-CF3A82CD3D78}"/>
              </a:ext>
            </a:extLst>
          </p:cNvPr>
          <p:cNvSpPr txBox="1">
            <a:spLocks/>
          </p:cNvSpPr>
          <p:nvPr/>
        </p:nvSpPr>
        <p:spPr>
          <a:xfrm>
            <a:off x="155547" y="127321"/>
            <a:ext cx="12036453" cy="10764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rPr>
              <a:t>Peaks Zach’s Stop </a:t>
            </a:r>
            <a:r>
              <a:rPr lang="en-US" spc="0" dirty="0">
                <a:ln w="0"/>
                <a:solidFill>
                  <a:srgbClr val="000000"/>
                </a:solidFill>
                <a:effectLst>
                  <a:outerShdw blurRad="38100" dist="19050" dir="2700000" algn="tl" rotWithShape="0">
                    <a:srgbClr val="000000">
                      <a:alpha val="40000"/>
                    </a:srgbClr>
                  </a:outerShdw>
                </a:effectLst>
                <a:latin typeface="Calibri Light" panose="020F0302020204030204"/>
              </a:rPr>
              <a:t>Draft Unpaved Concept</a:t>
            </a:r>
            <a:endParaRPr kumimoji="0" lang="en-US" sz="4800" b="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41292008-B2FD-71D0-EC29-4643B417683E}"/>
              </a:ext>
            </a:extLst>
          </p:cNvPr>
          <p:cNvPicPr>
            <a:picLocks noChangeAspect="1"/>
          </p:cNvPicPr>
          <p:nvPr/>
        </p:nvPicPr>
        <p:blipFill>
          <a:blip r:embed="rId3"/>
          <a:stretch>
            <a:fillRect/>
          </a:stretch>
        </p:blipFill>
        <p:spPr>
          <a:xfrm>
            <a:off x="2141220" y="1188720"/>
            <a:ext cx="7909560" cy="5669280"/>
          </a:xfrm>
          <a:prstGeom prst="rect">
            <a:avLst/>
          </a:prstGeom>
        </p:spPr>
      </p:pic>
    </p:spTree>
    <p:extLst>
      <p:ext uri="{BB962C8B-B14F-4D97-AF65-F5344CB8AC3E}">
        <p14:creationId xmlns:p14="http://schemas.microsoft.com/office/powerpoint/2010/main" val="19717256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8C2CEE8-C2D0-5B53-5148-CF3A82CD3D78}"/>
              </a:ext>
            </a:extLst>
          </p:cNvPr>
          <p:cNvSpPr txBox="1">
            <a:spLocks/>
          </p:cNvSpPr>
          <p:nvPr/>
        </p:nvSpPr>
        <p:spPr>
          <a:xfrm>
            <a:off x="155547" y="127321"/>
            <a:ext cx="12036453" cy="10764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0" normalizeH="0" baseline="0" noProof="0" dirty="0">
                <a:ln w="0"/>
                <a:solidFill>
                  <a:schemeClr val="tx1"/>
                </a:solidFill>
                <a:effectLst>
                  <a:outerShdw blurRad="38100" dist="19050" dir="2700000" algn="tl" rotWithShape="0">
                    <a:srgbClr val="000000">
                      <a:alpha val="40000"/>
                    </a:srgbClr>
                  </a:outerShdw>
                </a:effectLst>
                <a:uLnTx/>
                <a:uFillTx/>
                <a:latin typeface="Calibri Light" panose="020F0302020204030204"/>
                <a:ea typeface="+mj-ea"/>
                <a:cs typeface="+mj-cs"/>
              </a:rPr>
              <a:t>Peaks Zach’s Stop </a:t>
            </a:r>
            <a:r>
              <a:rPr lang="en-US" spc="0" dirty="0">
                <a:ln w="0"/>
                <a:solidFill>
                  <a:schemeClr val="tx1"/>
                </a:solidFill>
                <a:effectLst>
                  <a:outerShdw blurRad="38100" dist="19050" dir="2700000" algn="tl" rotWithShape="0">
                    <a:srgbClr val="000000">
                      <a:alpha val="40000"/>
                    </a:srgbClr>
                  </a:outerShdw>
                </a:effectLst>
                <a:latin typeface="Calibri Light" panose="020F0302020204030204"/>
              </a:rPr>
              <a:t>Draft Paved Concept</a:t>
            </a:r>
            <a:endParaRPr kumimoji="0" lang="en-US" sz="4800" b="0" i="0" u="none" strike="noStrike" kern="1200" cap="none" spc="0" normalizeH="0" baseline="0" noProof="0" dirty="0">
              <a:ln w="0"/>
              <a:solidFill>
                <a:schemeClr val="tx1"/>
              </a:solidFill>
              <a:effectLst>
                <a:outerShdw blurRad="38100" dist="19050" dir="2700000" algn="tl" rotWithShape="0">
                  <a:srgbClr val="000000">
                    <a:alpha val="40000"/>
                  </a:srgbClr>
                </a:outerShdw>
              </a:effectLst>
              <a:uLnTx/>
              <a:uFillTx/>
              <a:latin typeface="Calibri Light" panose="020F0302020204030204"/>
              <a:ea typeface="+mj-ea"/>
              <a:cs typeface="+mj-cs"/>
            </a:endParaRPr>
          </a:p>
        </p:txBody>
      </p:sp>
      <p:pic>
        <p:nvPicPr>
          <p:cNvPr id="5" name="Picture 4">
            <a:extLst>
              <a:ext uri="{FF2B5EF4-FFF2-40B4-BE49-F238E27FC236}">
                <a16:creationId xmlns:a16="http://schemas.microsoft.com/office/drawing/2014/main" id="{4C1B9807-A1F8-1F31-0999-E8B1918AD84C}"/>
              </a:ext>
            </a:extLst>
          </p:cNvPr>
          <p:cNvPicPr>
            <a:picLocks noChangeAspect="1"/>
          </p:cNvPicPr>
          <p:nvPr/>
        </p:nvPicPr>
        <p:blipFill>
          <a:blip r:embed="rId3"/>
          <a:stretch>
            <a:fillRect/>
          </a:stretch>
        </p:blipFill>
        <p:spPr>
          <a:xfrm>
            <a:off x="2164080" y="1203960"/>
            <a:ext cx="7863840" cy="5654040"/>
          </a:xfrm>
          <a:prstGeom prst="rect">
            <a:avLst/>
          </a:prstGeom>
        </p:spPr>
      </p:pic>
    </p:spTree>
    <p:extLst>
      <p:ext uri="{BB962C8B-B14F-4D97-AF65-F5344CB8AC3E}">
        <p14:creationId xmlns:p14="http://schemas.microsoft.com/office/powerpoint/2010/main" val="15101185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8C2CEE8-C2D0-5B53-5148-CF3A82CD3D78}"/>
              </a:ext>
            </a:extLst>
          </p:cNvPr>
          <p:cNvSpPr txBox="1">
            <a:spLocks/>
          </p:cNvSpPr>
          <p:nvPr/>
        </p:nvSpPr>
        <p:spPr>
          <a:xfrm>
            <a:off x="155547" y="127321"/>
            <a:ext cx="12036453" cy="10764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rPr>
              <a:t>Miners Creek Road Re</a:t>
            </a:r>
            <a:r>
              <a:rPr lang="en-US" spc="0">
                <a:ln w="0"/>
                <a:solidFill>
                  <a:srgbClr val="000000"/>
                </a:solidFill>
                <a:effectLst>
                  <a:outerShdw blurRad="38100" dist="19050" dir="2700000" algn="tl" rotWithShape="0">
                    <a:srgbClr val="000000">
                      <a:alpha val="40000"/>
                    </a:srgbClr>
                  </a:outerShdw>
                </a:effectLst>
                <a:latin typeface="Calibri Light" panose="020F0302020204030204"/>
              </a:rPr>
              <a:t>commendations</a:t>
            </a:r>
            <a:endPar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endParaRPr>
          </a:p>
        </p:txBody>
      </p:sp>
      <p:graphicFrame>
        <p:nvGraphicFramePr>
          <p:cNvPr id="11" name="Table 10">
            <a:extLst>
              <a:ext uri="{FF2B5EF4-FFF2-40B4-BE49-F238E27FC236}">
                <a16:creationId xmlns:a16="http://schemas.microsoft.com/office/drawing/2014/main" id="{A9A0F6F6-607D-75E6-9CEE-346CD285B940}"/>
              </a:ext>
            </a:extLst>
          </p:cNvPr>
          <p:cNvGraphicFramePr>
            <a:graphicFrameLocks noGrp="1"/>
          </p:cNvGraphicFramePr>
          <p:nvPr>
            <p:extLst>
              <p:ext uri="{D42A27DB-BD31-4B8C-83A1-F6EECF244321}">
                <p14:modId xmlns:p14="http://schemas.microsoft.com/office/powerpoint/2010/main" val="3499451331"/>
              </p:ext>
            </p:extLst>
          </p:nvPr>
        </p:nvGraphicFramePr>
        <p:xfrm>
          <a:off x="452284" y="1316357"/>
          <a:ext cx="11287432" cy="4225286"/>
        </p:xfrm>
        <a:graphic>
          <a:graphicData uri="http://schemas.openxmlformats.org/drawingml/2006/table">
            <a:tbl>
              <a:tblPr firstRow="1" bandRow="1">
                <a:tableStyleId>{93296810-A885-4BE3-A3E7-6D5BEEA58F35}</a:tableStyleId>
              </a:tblPr>
              <a:tblGrid>
                <a:gridCol w="701315">
                  <a:extLst>
                    <a:ext uri="{9D8B030D-6E8A-4147-A177-3AD203B41FA5}">
                      <a16:colId xmlns:a16="http://schemas.microsoft.com/office/drawing/2014/main" val="3389959387"/>
                    </a:ext>
                  </a:extLst>
                </a:gridCol>
                <a:gridCol w="6053445">
                  <a:extLst>
                    <a:ext uri="{9D8B030D-6E8A-4147-A177-3AD203B41FA5}">
                      <a16:colId xmlns:a16="http://schemas.microsoft.com/office/drawing/2014/main" val="655771774"/>
                    </a:ext>
                  </a:extLst>
                </a:gridCol>
                <a:gridCol w="1406013">
                  <a:extLst>
                    <a:ext uri="{9D8B030D-6E8A-4147-A177-3AD203B41FA5}">
                      <a16:colId xmlns:a16="http://schemas.microsoft.com/office/drawing/2014/main" val="3374462823"/>
                    </a:ext>
                  </a:extLst>
                </a:gridCol>
                <a:gridCol w="1455174">
                  <a:extLst>
                    <a:ext uri="{9D8B030D-6E8A-4147-A177-3AD203B41FA5}">
                      <a16:colId xmlns:a16="http://schemas.microsoft.com/office/drawing/2014/main" val="1651085868"/>
                    </a:ext>
                  </a:extLst>
                </a:gridCol>
                <a:gridCol w="1671485">
                  <a:extLst>
                    <a:ext uri="{9D8B030D-6E8A-4147-A177-3AD203B41FA5}">
                      <a16:colId xmlns:a16="http://schemas.microsoft.com/office/drawing/2014/main" val="1882853571"/>
                    </a:ext>
                  </a:extLst>
                </a:gridCol>
              </a:tblGrid>
              <a:tr h="727487">
                <a:tc>
                  <a:txBody>
                    <a:bodyPr/>
                    <a:lstStyle/>
                    <a:p>
                      <a:pPr algn="ctr"/>
                      <a:r>
                        <a:rPr lang="en-US" sz="2000"/>
                        <a:t>Rec. #</a:t>
                      </a:r>
                    </a:p>
                  </a:txBody>
                  <a:tcPr marL="45720" marR="45720" anchor="ctr">
                    <a:solidFill>
                      <a:schemeClr val="accent2">
                        <a:lumMod val="75000"/>
                      </a:schemeClr>
                    </a:solidFill>
                  </a:tcPr>
                </a:tc>
                <a:tc>
                  <a:txBody>
                    <a:bodyPr/>
                    <a:lstStyle/>
                    <a:p>
                      <a:pPr algn="ctr"/>
                      <a:r>
                        <a:rPr lang="en-US" sz="2000" dirty="0"/>
                        <a:t>Recommendation</a:t>
                      </a:r>
                    </a:p>
                  </a:txBody>
                  <a:tcPr marL="45720" marR="45720" anchor="ctr">
                    <a:solidFill>
                      <a:schemeClr val="accent2">
                        <a:lumMod val="75000"/>
                      </a:schemeClr>
                    </a:solidFill>
                  </a:tcPr>
                </a:tc>
                <a:tc>
                  <a:txBody>
                    <a:bodyPr/>
                    <a:lstStyle/>
                    <a:p>
                      <a:pPr algn="ctr"/>
                      <a:r>
                        <a:rPr lang="en-US" sz="2000"/>
                        <a:t>Suggested Time Frame</a:t>
                      </a:r>
                    </a:p>
                  </a:txBody>
                  <a:tcPr marL="45720" marR="45720" anchor="ctr">
                    <a:solidFill>
                      <a:schemeClr val="accent2">
                        <a:lumMod val="75000"/>
                      </a:schemeClr>
                    </a:solidFill>
                  </a:tcPr>
                </a:tc>
                <a:tc>
                  <a:txBody>
                    <a:bodyPr/>
                    <a:lstStyle/>
                    <a:p>
                      <a:pPr algn="ctr"/>
                      <a:r>
                        <a:rPr lang="en-US" sz="2000"/>
                        <a:t>Supporting Agencies</a:t>
                      </a:r>
                    </a:p>
                  </a:txBody>
                  <a:tcPr marL="45720" marR="45720" anchor="ctr">
                    <a:solidFill>
                      <a:schemeClr val="accent2">
                        <a:lumMod val="75000"/>
                      </a:schemeClr>
                    </a:solidFill>
                  </a:tcPr>
                </a:tc>
                <a:tc>
                  <a:txBody>
                    <a:bodyPr/>
                    <a:lstStyle/>
                    <a:p>
                      <a:pPr algn="ctr"/>
                      <a:r>
                        <a:rPr lang="en-US" sz="2000" dirty="0"/>
                        <a:t>Estimated Costs</a:t>
                      </a:r>
                    </a:p>
                  </a:txBody>
                  <a:tcPr marL="45720" marR="45720" anchor="ctr">
                    <a:solidFill>
                      <a:schemeClr val="accent2">
                        <a:lumMod val="75000"/>
                      </a:schemeClr>
                    </a:solidFill>
                  </a:tcPr>
                </a:tc>
                <a:extLst>
                  <a:ext uri="{0D108BD9-81ED-4DB2-BD59-A6C34878D82A}">
                    <a16:rowId xmlns:a16="http://schemas.microsoft.com/office/drawing/2014/main" val="3565339822"/>
                  </a:ext>
                </a:extLst>
              </a:tr>
              <a:tr h="811942">
                <a:tc>
                  <a:txBody>
                    <a:bodyPr/>
                    <a:lstStyle/>
                    <a:p>
                      <a:pPr algn="ctr"/>
                      <a:r>
                        <a:rPr lang="en-US" sz="1600"/>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Parking redesign: </a:t>
                      </a:r>
                      <a:r>
                        <a:rPr lang="en-US" sz="1600" i="0"/>
                        <a:t>d</a:t>
                      </a:r>
                      <a:r>
                        <a:rPr lang="en-US" sz="1600"/>
                        <a:t>esignate one official parking lot (upper or lower), optimize that parking lot to maximize parking spaces, create shuttle drop-off location, and integrate real-time parking availability technology.</a:t>
                      </a:r>
                    </a:p>
                  </a:txBody>
                  <a:tcPr anchor="ctr">
                    <a:solidFill>
                      <a:srgbClr val="DCDFDA"/>
                    </a:solidFill>
                  </a:tcPr>
                </a:tc>
                <a:tc>
                  <a:txBody>
                    <a:bodyPr/>
                    <a:lstStyle/>
                    <a:p>
                      <a:pPr algn="ctr"/>
                      <a:r>
                        <a:rPr lang="en-US" sz="1600"/>
                        <a:t>Medium-Term</a:t>
                      </a:r>
                    </a:p>
                  </a:txBody>
                  <a:tcPr anchor="ctr">
                    <a:solidFill>
                      <a:srgbClr val="DCDFD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USFS; Summit County</a:t>
                      </a:r>
                    </a:p>
                  </a:txBody>
                  <a:tcPr anchor="ctr"/>
                </a:tc>
                <a:tc>
                  <a:txBody>
                    <a:bodyPr/>
                    <a:lstStyle/>
                    <a:p>
                      <a:pPr algn="ctr"/>
                      <a:r>
                        <a:rPr lang="en-US" sz="1600" dirty="0"/>
                        <a:t>Concept 1: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Concept 2: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$/year</a:t>
                      </a:r>
                    </a:p>
                  </a:txBody>
                  <a:tcPr anchor="ctr"/>
                </a:tc>
                <a:extLst>
                  <a:ext uri="{0D108BD9-81ED-4DB2-BD59-A6C34878D82A}">
                    <a16:rowId xmlns:a16="http://schemas.microsoft.com/office/drawing/2014/main" val="1517648291"/>
                  </a:ext>
                </a:extLst>
              </a:tr>
              <a:tr h="798141">
                <a:tc>
                  <a:txBody>
                    <a:bodyPr/>
                    <a:lstStyle/>
                    <a:p>
                      <a:pPr algn="ctr"/>
                      <a:r>
                        <a:rPr lang="en-US" sz="1600"/>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Create designated spaces to encourage shared transportation including carpool/vanpool </a:t>
                      </a:r>
                      <a:r>
                        <a:rPr lang="en-US" sz="1600" i="0" dirty="0"/>
                        <a:t>spaces. </a:t>
                      </a:r>
                      <a:endParaRPr lang="en-US" sz="1600" i="1" dirty="0"/>
                    </a:p>
                  </a:txBody>
                  <a:tcPr anchor="ctr">
                    <a:solidFill>
                      <a:srgbClr val="EFF0ED"/>
                    </a:solidFill>
                  </a:tcPr>
                </a:tc>
                <a:tc>
                  <a:txBody>
                    <a:bodyPr/>
                    <a:lstStyle/>
                    <a:p>
                      <a:pPr algn="ctr"/>
                      <a:r>
                        <a:rPr lang="en-US" sz="1600"/>
                        <a:t>Short-Term</a:t>
                      </a:r>
                    </a:p>
                  </a:txBody>
                  <a:tcPr anchor="ctr">
                    <a:solidFill>
                      <a:srgbClr val="EFF0ED"/>
                    </a:solidFill>
                  </a:tcPr>
                </a:tc>
                <a:tc>
                  <a:txBody>
                    <a:bodyPr/>
                    <a:lstStyle/>
                    <a:p>
                      <a:pPr algn="ctr"/>
                      <a:r>
                        <a:rPr lang="en-US" sz="1600"/>
                        <a:t>USFS; Summit County</a:t>
                      </a:r>
                    </a:p>
                  </a:txBody>
                  <a:tcPr anchor="ctr"/>
                </a:tc>
                <a:tc>
                  <a:txBody>
                    <a:bodyPr/>
                    <a:lstStyle/>
                    <a:p>
                      <a:pPr algn="ctr"/>
                      <a:r>
                        <a:rPr lang="en-US" sz="1600" dirty="0"/>
                        <a:t>$</a:t>
                      </a:r>
                    </a:p>
                  </a:txBody>
                  <a:tcPr anchor="ctr"/>
                </a:tc>
                <a:extLst>
                  <a:ext uri="{0D108BD9-81ED-4DB2-BD59-A6C34878D82A}">
                    <a16:rowId xmlns:a16="http://schemas.microsoft.com/office/drawing/2014/main" val="59905749"/>
                  </a:ext>
                </a:extLst>
              </a:tr>
              <a:tr h="816429">
                <a:tc>
                  <a:txBody>
                    <a:bodyPr/>
                    <a:lstStyle/>
                    <a:p>
                      <a:pPr algn="ctr"/>
                      <a:r>
                        <a:rPr lang="en-US" sz="1600"/>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Add more formalized bike parking and e-bike chargers. </a:t>
                      </a:r>
                    </a:p>
                  </a:txBody>
                  <a:tcPr anchor="ctr"/>
                </a:tc>
                <a:tc>
                  <a:txBody>
                    <a:bodyPr/>
                    <a:lstStyle/>
                    <a:p>
                      <a:pPr algn="ctr"/>
                      <a:r>
                        <a:rPr lang="en-US" sz="1600"/>
                        <a:t>Medium-Term</a:t>
                      </a:r>
                    </a:p>
                  </a:txBody>
                  <a:tcPr anchor="ctr">
                    <a:solidFill>
                      <a:srgbClr val="DCDFDA"/>
                    </a:solidFill>
                  </a:tcPr>
                </a:tc>
                <a:tc>
                  <a:txBody>
                    <a:bodyPr/>
                    <a:lstStyle/>
                    <a:p>
                      <a:pPr algn="ctr"/>
                      <a:r>
                        <a:rPr lang="en-US" sz="1600"/>
                        <a:t>USFS; Summit County</a:t>
                      </a:r>
                    </a:p>
                  </a:txBody>
                  <a:tcPr anchor="ctr"/>
                </a:tc>
                <a:tc>
                  <a:txBody>
                    <a:bodyPr/>
                    <a:lstStyle/>
                    <a:p>
                      <a:pPr algn="ctr"/>
                      <a:r>
                        <a:rPr lang="en-US" sz="1600" dirty="0"/>
                        <a:t>$$</a:t>
                      </a:r>
                    </a:p>
                  </a:txBody>
                  <a:tcPr anchor="ctr"/>
                </a:tc>
                <a:extLst>
                  <a:ext uri="{0D108BD9-81ED-4DB2-BD59-A6C34878D82A}">
                    <a16:rowId xmlns:a16="http://schemas.microsoft.com/office/drawing/2014/main" val="2113181343"/>
                  </a:ext>
                </a:extLst>
              </a:tr>
              <a:tr h="816429">
                <a:tc>
                  <a:txBody>
                    <a:bodyPr/>
                    <a:lstStyle/>
                    <a:p>
                      <a:pPr algn="ctr"/>
                      <a:r>
                        <a:rPr lang="en-US" sz="1600"/>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Create signage to discourage/restrict access beyond parking lot (except for dispersed camping).</a:t>
                      </a:r>
                    </a:p>
                  </a:txBody>
                  <a:tcPr anchor="ctr">
                    <a:solidFill>
                      <a:srgbClr val="EFF0ED"/>
                    </a:solidFill>
                  </a:tcPr>
                </a:tc>
                <a:tc>
                  <a:txBody>
                    <a:bodyPr/>
                    <a:lstStyle/>
                    <a:p>
                      <a:pPr algn="ctr"/>
                      <a:r>
                        <a:rPr lang="en-US" sz="1600" dirty="0"/>
                        <a:t>Medium-Term</a:t>
                      </a:r>
                    </a:p>
                  </a:txBody>
                  <a:tcPr anchor="ctr">
                    <a:solidFill>
                      <a:srgbClr val="EFF0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USFS; Summit County</a:t>
                      </a:r>
                    </a:p>
                  </a:txBody>
                  <a:tcPr anchor="ctr">
                    <a:solidFill>
                      <a:srgbClr val="EFF0E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a:t>
                      </a:r>
                    </a:p>
                  </a:txBody>
                  <a:tcPr anchor="ctr">
                    <a:solidFill>
                      <a:srgbClr val="EFF0ED"/>
                    </a:solidFill>
                  </a:tcPr>
                </a:tc>
                <a:extLst>
                  <a:ext uri="{0D108BD9-81ED-4DB2-BD59-A6C34878D82A}">
                    <a16:rowId xmlns:a16="http://schemas.microsoft.com/office/drawing/2014/main" val="3705250177"/>
                  </a:ext>
                </a:extLst>
              </a:tr>
            </a:tbl>
          </a:graphicData>
        </a:graphic>
      </p:graphicFrame>
    </p:spTree>
    <p:extLst>
      <p:ext uri="{BB962C8B-B14F-4D97-AF65-F5344CB8AC3E}">
        <p14:creationId xmlns:p14="http://schemas.microsoft.com/office/powerpoint/2010/main" val="1783168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8C2CEE8-C2D0-5B53-5148-CF3A82CD3D78}"/>
              </a:ext>
            </a:extLst>
          </p:cNvPr>
          <p:cNvSpPr txBox="1">
            <a:spLocks/>
          </p:cNvSpPr>
          <p:nvPr/>
        </p:nvSpPr>
        <p:spPr>
          <a:xfrm>
            <a:off x="155547" y="127321"/>
            <a:ext cx="12036453" cy="10764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rPr>
              <a:t>Miners Creek Road </a:t>
            </a:r>
            <a:r>
              <a:rPr lang="en-US" spc="0">
                <a:ln w="0"/>
                <a:solidFill>
                  <a:srgbClr val="000000"/>
                </a:solidFill>
                <a:effectLst>
                  <a:outerShdw blurRad="38100" dist="19050" dir="2700000" algn="tl" rotWithShape="0">
                    <a:srgbClr val="000000">
                      <a:alpha val="40000"/>
                    </a:srgbClr>
                  </a:outerShdw>
                </a:effectLst>
                <a:latin typeface="Calibri Light" panose="020F0302020204030204"/>
              </a:rPr>
              <a:t>Draft Concept 1</a:t>
            </a:r>
            <a:endPar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endParaRPr>
          </a:p>
        </p:txBody>
      </p:sp>
      <p:pic>
        <p:nvPicPr>
          <p:cNvPr id="7" name="Picture 6">
            <a:extLst>
              <a:ext uri="{FF2B5EF4-FFF2-40B4-BE49-F238E27FC236}">
                <a16:creationId xmlns:a16="http://schemas.microsoft.com/office/drawing/2014/main" id="{5A42281D-54ED-7801-AACE-528AA3FED6F5}"/>
              </a:ext>
            </a:extLst>
          </p:cNvPr>
          <p:cNvPicPr>
            <a:picLocks noChangeAspect="1"/>
          </p:cNvPicPr>
          <p:nvPr/>
        </p:nvPicPr>
        <p:blipFill>
          <a:blip r:embed="rId3"/>
          <a:stretch>
            <a:fillRect/>
          </a:stretch>
        </p:blipFill>
        <p:spPr>
          <a:xfrm>
            <a:off x="2320290" y="1203960"/>
            <a:ext cx="7551420" cy="5654040"/>
          </a:xfrm>
          <a:prstGeom prst="rect">
            <a:avLst/>
          </a:prstGeom>
        </p:spPr>
      </p:pic>
    </p:spTree>
    <p:extLst>
      <p:ext uri="{BB962C8B-B14F-4D97-AF65-F5344CB8AC3E}">
        <p14:creationId xmlns:p14="http://schemas.microsoft.com/office/powerpoint/2010/main" val="93033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8C2CEE8-C2D0-5B53-5148-CF3A82CD3D78}"/>
              </a:ext>
            </a:extLst>
          </p:cNvPr>
          <p:cNvSpPr txBox="1">
            <a:spLocks/>
          </p:cNvSpPr>
          <p:nvPr/>
        </p:nvSpPr>
        <p:spPr>
          <a:xfrm>
            <a:off x="155547" y="127321"/>
            <a:ext cx="12036453" cy="1076450"/>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Calibri Light" panose="020F0302020204030204"/>
                <a:ea typeface="+mj-ea"/>
                <a:cs typeface="+mj-cs"/>
              </a:rPr>
              <a:t>Miners Creek Road Draft Concept 2</a:t>
            </a:r>
          </a:p>
        </p:txBody>
      </p:sp>
      <p:pic>
        <p:nvPicPr>
          <p:cNvPr id="7" name="Picture 6" descr="Diagram, engineering drawing&#10;&#10;Description automatically generated">
            <a:extLst>
              <a:ext uri="{FF2B5EF4-FFF2-40B4-BE49-F238E27FC236}">
                <a16:creationId xmlns:a16="http://schemas.microsoft.com/office/drawing/2014/main" id="{98DCE23B-1030-D9F6-A576-0AC142279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0494" y="2876550"/>
            <a:ext cx="2154059" cy="2640330"/>
          </a:xfrm>
          <a:prstGeom prst="rect">
            <a:avLst/>
          </a:prstGeom>
        </p:spPr>
      </p:pic>
      <p:pic>
        <p:nvPicPr>
          <p:cNvPr id="6" name="Picture 5">
            <a:extLst>
              <a:ext uri="{FF2B5EF4-FFF2-40B4-BE49-F238E27FC236}">
                <a16:creationId xmlns:a16="http://schemas.microsoft.com/office/drawing/2014/main" id="{1E544519-7F55-1C1C-16C7-E97590C5ADA2}"/>
              </a:ext>
            </a:extLst>
          </p:cNvPr>
          <p:cNvPicPr>
            <a:picLocks noChangeAspect="1"/>
          </p:cNvPicPr>
          <p:nvPr/>
        </p:nvPicPr>
        <p:blipFill>
          <a:blip r:embed="rId4"/>
          <a:stretch>
            <a:fillRect/>
          </a:stretch>
        </p:blipFill>
        <p:spPr>
          <a:xfrm>
            <a:off x="2331720" y="1203960"/>
            <a:ext cx="7528560" cy="5654040"/>
          </a:xfrm>
          <a:prstGeom prst="rect">
            <a:avLst/>
          </a:prstGeom>
        </p:spPr>
      </p:pic>
    </p:spTree>
    <p:extLst>
      <p:ext uri="{BB962C8B-B14F-4D97-AF65-F5344CB8AC3E}">
        <p14:creationId xmlns:p14="http://schemas.microsoft.com/office/powerpoint/2010/main" val="1675110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C443850-E3D6-6985-199D-868F580739B9}"/>
              </a:ext>
            </a:extLst>
          </p:cNvPr>
          <p:cNvSpPr>
            <a:spLocks noGrp="1"/>
          </p:cNvSpPr>
          <p:nvPr>
            <p:ph type="title"/>
          </p:nvPr>
        </p:nvSpPr>
        <p:spPr>
          <a:xfrm>
            <a:off x="1097279" y="286603"/>
            <a:ext cx="3739917" cy="1450757"/>
          </a:xfrm>
        </p:spPr>
        <p:txBody>
          <a:bodyPr>
            <a:normAutofit/>
          </a:bodyPr>
          <a:lstStyle/>
          <a:p>
            <a:r>
              <a:rPr lang="en-US" sz="3600" dirty="0"/>
              <a:t>Current Status</a:t>
            </a:r>
          </a:p>
        </p:txBody>
      </p:sp>
      <p:pic>
        <p:nvPicPr>
          <p:cNvPr id="15" name="Picture 14">
            <a:extLst>
              <a:ext uri="{FF2B5EF4-FFF2-40B4-BE49-F238E27FC236}">
                <a16:creationId xmlns:a16="http://schemas.microsoft.com/office/drawing/2014/main" id="{6C59C653-47F3-C95B-B8A0-57FC55FBB038}"/>
              </a:ext>
            </a:extLst>
          </p:cNvPr>
          <p:cNvPicPr>
            <a:picLocks noChangeAspect="1"/>
          </p:cNvPicPr>
          <p:nvPr/>
        </p:nvPicPr>
        <p:blipFill rotWithShape="1">
          <a:blip r:embed="rId3"/>
          <a:srcRect l="21305" t="26257" r="3144" b="17661"/>
          <a:stretch/>
        </p:blipFill>
        <p:spPr>
          <a:xfrm>
            <a:off x="4331310" y="1737360"/>
            <a:ext cx="7757702" cy="4470935"/>
          </a:xfrm>
          <a:prstGeom prst="rect">
            <a:avLst/>
          </a:prstGeom>
        </p:spPr>
      </p:pic>
      <p:sp>
        <p:nvSpPr>
          <p:cNvPr id="16" name="Rectangle 15">
            <a:extLst>
              <a:ext uri="{FF2B5EF4-FFF2-40B4-BE49-F238E27FC236}">
                <a16:creationId xmlns:a16="http://schemas.microsoft.com/office/drawing/2014/main" id="{1C75881B-D891-C5BC-FB95-BE1E7E730304}"/>
              </a:ext>
            </a:extLst>
          </p:cNvPr>
          <p:cNvSpPr/>
          <p:nvPr/>
        </p:nvSpPr>
        <p:spPr>
          <a:xfrm>
            <a:off x="4114015" y="-10"/>
            <a:ext cx="6142348" cy="6305560"/>
          </a:xfrm>
          <a:prstGeom prst="rect">
            <a:avLst/>
          </a:prstGeom>
          <a:gradFill>
            <a:gsLst>
              <a:gs pos="0">
                <a:schemeClr val="bg1">
                  <a:alpha val="0"/>
                </a:schemeClr>
              </a:gs>
              <a:gs pos="92000">
                <a:schemeClr val="bg1"/>
              </a:gs>
              <a:gs pos="83000">
                <a:schemeClr val="bg1"/>
              </a:gs>
              <a:gs pos="100000">
                <a:schemeClr val="bg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091A8A9E-3391-5B36-4BB4-C54A4BB1210A}"/>
              </a:ext>
            </a:extLst>
          </p:cNvPr>
          <p:cNvSpPr>
            <a:spLocks noGrp="1"/>
          </p:cNvSpPr>
          <p:nvPr>
            <p:ph idx="1"/>
          </p:nvPr>
        </p:nvSpPr>
        <p:spPr>
          <a:xfrm>
            <a:off x="1097280" y="1845734"/>
            <a:ext cx="5532120" cy="4023360"/>
          </a:xfrm>
        </p:spPr>
        <p:txBody>
          <a:bodyPr/>
          <a:lstStyle/>
          <a:p>
            <a:pPr marL="228600" indent="-228600">
              <a:buFont typeface="Arial" panose="020B0604020202020204" pitchFamily="34" charset="0"/>
              <a:buChar char="•"/>
            </a:pPr>
            <a:r>
              <a:rPr lang="en-US" dirty="0"/>
              <a:t>Completed Silverthorne, Frisco, Breckenridge South, and Breckenridge North trailhead batches </a:t>
            </a:r>
          </a:p>
          <a:p>
            <a:pPr marL="521208" lvl="1" indent="-228600">
              <a:buFont typeface="Arial" panose="020B0604020202020204" pitchFamily="34" charset="0"/>
              <a:buChar char="•"/>
            </a:pPr>
            <a:r>
              <a:rPr lang="en-US" dirty="0"/>
              <a:t>Breckenridge South </a:t>
            </a:r>
            <a:r>
              <a:rPr lang="en-US" dirty="0">
                <a:sym typeface="Wingdings" panose="05000000000000000000" pitchFamily="2" charset="2"/>
              </a:rPr>
              <a:t> Quandary Hub concepts and additional analysis linked to the new Monument</a:t>
            </a:r>
          </a:p>
          <a:p>
            <a:pPr marL="228600" indent="-228600">
              <a:buFont typeface="Arial" panose="020B0604020202020204" pitchFamily="34" charset="0"/>
              <a:buChar char="•"/>
            </a:pPr>
            <a:r>
              <a:rPr lang="en-US" dirty="0">
                <a:sym typeface="Wingdings" panose="05000000000000000000" pitchFamily="2" charset="2"/>
              </a:rPr>
              <a:t>Started Greater Silverthorne trailhead batch</a:t>
            </a:r>
          </a:p>
          <a:p>
            <a:pPr marL="521208" lvl="1" indent="-228600">
              <a:buFont typeface="Arial" panose="020B0604020202020204" pitchFamily="34" charset="0"/>
              <a:buChar char="•"/>
            </a:pPr>
            <a:r>
              <a:rPr lang="en-US" dirty="0">
                <a:sym typeface="Wingdings" panose="05000000000000000000" pitchFamily="2" charset="2"/>
              </a:rPr>
              <a:t>~4 more batches to evaluate</a:t>
            </a:r>
          </a:p>
          <a:p>
            <a:pPr marL="228600" indent="-228600">
              <a:buFont typeface="Arial" panose="020B0604020202020204" pitchFamily="34" charset="0"/>
              <a:buChar char="•"/>
            </a:pPr>
            <a:r>
              <a:rPr lang="en-US" dirty="0"/>
              <a:t>Drafted tiering/categorization of trailheads by desired future use and amenities</a:t>
            </a:r>
          </a:p>
          <a:p>
            <a:pPr marL="228600" indent="-228600">
              <a:buFont typeface="Arial" panose="020B0604020202020204" pitchFamily="34" charset="0"/>
              <a:buChar char="•"/>
            </a:pPr>
            <a:r>
              <a:rPr lang="en-US" dirty="0"/>
              <a:t>Continuing outreach to partners</a:t>
            </a:r>
          </a:p>
        </p:txBody>
      </p:sp>
      <p:cxnSp>
        <p:nvCxnSpPr>
          <p:cNvPr id="18" name="Straight Connector 17">
            <a:extLst>
              <a:ext uri="{FF2B5EF4-FFF2-40B4-BE49-F238E27FC236}">
                <a16:creationId xmlns:a16="http://schemas.microsoft.com/office/drawing/2014/main" id="{5630F93B-6F1D-BB84-756E-AE1668A6CA88}"/>
              </a:ext>
            </a:extLst>
          </p:cNvPr>
          <p:cNvCxnSpPr/>
          <p:nvPr/>
        </p:nvCxnSpPr>
        <p:spPr>
          <a:xfrm>
            <a:off x="1181100" y="1737360"/>
            <a:ext cx="95916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253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E80E2A5-F886-8B79-B6E8-B5880E3920EF}"/>
              </a:ext>
            </a:extLst>
          </p:cNvPr>
          <p:cNvPicPr>
            <a:picLocks noChangeAspect="1"/>
          </p:cNvPicPr>
          <p:nvPr/>
        </p:nvPicPr>
        <p:blipFill>
          <a:blip r:embed="rId3"/>
          <a:stretch>
            <a:fillRect/>
          </a:stretch>
        </p:blipFill>
        <p:spPr>
          <a:xfrm>
            <a:off x="4920715" y="659130"/>
            <a:ext cx="7124700" cy="5539740"/>
          </a:xfrm>
          <a:prstGeom prst="rect">
            <a:avLst/>
          </a:prstGeom>
        </p:spPr>
      </p:pic>
      <p:sp>
        <p:nvSpPr>
          <p:cNvPr id="13" name="Title 12">
            <a:extLst>
              <a:ext uri="{FF2B5EF4-FFF2-40B4-BE49-F238E27FC236}">
                <a16:creationId xmlns:a16="http://schemas.microsoft.com/office/drawing/2014/main" id="{6C443850-E3D6-6985-199D-868F580739B9}"/>
              </a:ext>
            </a:extLst>
          </p:cNvPr>
          <p:cNvSpPr>
            <a:spLocks noGrp="1"/>
          </p:cNvSpPr>
          <p:nvPr>
            <p:ph type="title"/>
          </p:nvPr>
        </p:nvSpPr>
        <p:spPr>
          <a:xfrm>
            <a:off x="1056335" y="263527"/>
            <a:ext cx="3833677" cy="1450757"/>
          </a:xfrm>
        </p:spPr>
        <p:txBody>
          <a:bodyPr>
            <a:normAutofit fontScale="90000"/>
          </a:bodyPr>
          <a:lstStyle/>
          <a:p>
            <a:r>
              <a:rPr lang="en-US" sz="3600"/>
              <a:t>Existing Quandary Hub Macro Visitor Flows</a:t>
            </a:r>
          </a:p>
        </p:txBody>
      </p:sp>
      <p:sp>
        <p:nvSpPr>
          <p:cNvPr id="14" name="Content Placeholder 13">
            <a:extLst>
              <a:ext uri="{FF2B5EF4-FFF2-40B4-BE49-F238E27FC236}">
                <a16:creationId xmlns:a16="http://schemas.microsoft.com/office/drawing/2014/main" id="{091A8A9E-3391-5B36-4BB4-C54A4BB1210A}"/>
              </a:ext>
            </a:extLst>
          </p:cNvPr>
          <p:cNvSpPr>
            <a:spLocks noGrp="1"/>
          </p:cNvSpPr>
          <p:nvPr>
            <p:ph idx="1"/>
          </p:nvPr>
        </p:nvSpPr>
        <p:spPr>
          <a:xfrm>
            <a:off x="1097280" y="1845734"/>
            <a:ext cx="3590223" cy="4023360"/>
          </a:xfrm>
        </p:spPr>
        <p:txBody>
          <a:bodyPr/>
          <a:lstStyle/>
          <a:p>
            <a:pPr marL="228600" indent="-228600">
              <a:buFont typeface="Arial" panose="020B0604020202020204" pitchFamily="34" charset="0"/>
              <a:buChar char="•"/>
            </a:pPr>
            <a:r>
              <a:rPr lang="en-US" dirty="0"/>
              <a:t>From Breckenridge</a:t>
            </a:r>
          </a:p>
          <a:p>
            <a:pPr marL="228600" indent="-228600">
              <a:buFont typeface="Arial" panose="020B0604020202020204" pitchFamily="34" charset="0"/>
              <a:buChar char="•"/>
            </a:pPr>
            <a:r>
              <a:rPr lang="en-US" dirty="0"/>
              <a:t>From Park County </a:t>
            </a:r>
          </a:p>
          <a:p>
            <a:pPr marL="228600" indent="-228600">
              <a:buFont typeface="Arial" panose="020B0604020202020204" pitchFamily="34" charset="0"/>
              <a:buChar char="•"/>
            </a:pPr>
            <a:r>
              <a:rPr lang="en-US" dirty="0"/>
              <a:t>To Quandary</a:t>
            </a:r>
          </a:p>
          <a:p>
            <a:pPr marL="228600" indent="-228600">
              <a:buFont typeface="Arial" panose="020B0604020202020204" pitchFamily="34" charset="0"/>
              <a:buChar char="•"/>
            </a:pPr>
            <a:r>
              <a:rPr lang="en-US" dirty="0"/>
              <a:t>To Blue Lakes</a:t>
            </a:r>
          </a:p>
          <a:p>
            <a:pPr marL="228600" indent="-228600">
              <a:buFont typeface="Arial" panose="020B0604020202020204" pitchFamily="34" charset="0"/>
              <a:buChar char="•"/>
            </a:pPr>
            <a:r>
              <a:rPr lang="en-US" dirty="0"/>
              <a:t>To Upper McCullough</a:t>
            </a:r>
          </a:p>
          <a:p>
            <a:pPr marL="228600" indent="-228600">
              <a:buFont typeface="Arial" panose="020B0604020202020204" pitchFamily="34" charset="0"/>
              <a:buChar char="•"/>
            </a:pPr>
            <a:r>
              <a:rPr lang="en-US" dirty="0"/>
              <a:t>To Lower McCullough</a:t>
            </a:r>
          </a:p>
          <a:p>
            <a:pPr marL="228600" indent="-228600">
              <a:buFont typeface="Arial" panose="020B0604020202020204" pitchFamily="34" charset="0"/>
              <a:buChar char="•"/>
            </a:pPr>
            <a:r>
              <a:rPr lang="en-US" dirty="0"/>
              <a:t>To Spruce Creek</a:t>
            </a:r>
          </a:p>
          <a:p>
            <a:pPr marL="228600" indent="-228600">
              <a:buFont typeface="Arial" panose="020B0604020202020204" pitchFamily="34" charset="0"/>
              <a:buChar char="•"/>
            </a:pPr>
            <a:r>
              <a:rPr lang="en-US" dirty="0"/>
              <a:t>To Hoosier Pass</a:t>
            </a:r>
          </a:p>
          <a:p>
            <a:pPr marL="228600" indent="-228600">
              <a:buFont typeface="Arial" panose="020B0604020202020204" pitchFamily="34" charset="0"/>
              <a:buChar char="•"/>
            </a:pPr>
            <a:endParaRPr lang="en-US" dirty="0"/>
          </a:p>
        </p:txBody>
      </p:sp>
      <p:grpSp>
        <p:nvGrpSpPr>
          <p:cNvPr id="9" name="Group 8">
            <a:extLst>
              <a:ext uri="{FF2B5EF4-FFF2-40B4-BE49-F238E27FC236}">
                <a16:creationId xmlns:a16="http://schemas.microsoft.com/office/drawing/2014/main" id="{954D3333-06A1-CBFC-9FB1-EB54F6A89FCB}"/>
              </a:ext>
            </a:extLst>
          </p:cNvPr>
          <p:cNvGrpSpPr/>
          <p:nvPr/>
        </p:nvGrpSpPr>
        <p:grpSpPr>
          <a:xfrm>
            <a:off x="6276022" y="554093"/>
            <a:ext cx="4652468" cy="5562417"/>
            <a:chOff x="6276022" y="554093"/>
            <a:chExt cx="4652468" cy="5562417"/>
          </a:xfrm>
        </p:grpSpPr>
        <p:sp>
          <p:nvSpPr>
            <p:cNvPr id="4" name="Arrow: Left 3">
              <a:extLst>
                <a:ext uri="{FF2B5EF4-FFF2-40B4-BE49-F238E27FC236}">
                  <a16:creationId xmlns:a16="http://schemas.microsoft.com/office/drawing/2014/main" id="{AE9CB7DF-1CD2-88B8-3739-12DBE484A21C}"/>
                </a:ext>
              </a:extLst>
            </p:cNvPr>
            <p:cNvSpPr/>
            <p:nvPr/>
          </p:nvSpPr>
          <p:spPr>
            <a:xfrm rot="530253">
              <a:off x="6276022" y="3098535"/>
              <a:ext cx="3305175" cy="284053"/>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a:t>BLUE LAKES</a:t>
              </a:r>
            </a:p>
          </p:txBody>
        </p:sp>
        <p:sp>
          <p:nvSpPr>
            <p:cNvPr id="5" name="Arrow: Left 4">
              <a:extLst>
                <a:ext uri="{FF2B5EF4-FFF2-40B4-BE49-F238E27FC236}">
                  <a16:creationId xmlns:a16="http://schemas.microsoft.com/office/drawing/2014/main" id="{7A46E577-0B01-6556-9D6F-4C5976961559}"/>
                </a:ext>
              </a:extLst>
            </p:cNvPr>
            <p:cNvSpPr/>
            <p:nvPr/>
          </p:nvSpPr>
          <p:spPr>
            <a:xfrm rot="16041508">
              <a:off x="8807312" y="4620594"/>
              <a:ext cx="2320443" cy="284053"/>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a:t>HOOSIER PASS</a:t>
              </a:r>
            </a:p>
          </p:txBody>
        </p:sp>
        <p:sp>
          <p:nvSpPr>
            <p:cNvPr id="6" name="Arrow: Left 5">
              <a:extLst>
                <a:ext uri="{FF2B5EF4-FFF2-40B4-BE49-F238E27FC236}">
                  <a16:creationId xmlns:a16="http://schemas.microsoft.com/office/drawing/2014/main" id="{D7772FA3-4A75-928E-D536-1180732EE7DC}"/>
                </a:ext>
              </a:extLst>
            </p:cNvPr>
            <p:cNvSpPr/>
            <p:nvPr/>
          </p:nvSpPr>
          <p:spPr>
            <a:xfrm rot="4391549">
              <a:off x="8560814" y="2257846"/>
              <a:ext cx="1828262" cy="284053"/>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a:t>UPPER MCCULLOUGH</a:t>
              </a:r>
            </a:p>
          </p:txBody>
        </p:sp>
        <p:sp>
          <p:nvSpPr>
            <p:cNvPr id="7" name="Arrow: Left 6">
              <a:extLst>
                <a:ext uri="{FF2B5EF4-FFF2-40B4-BE49-F238E27FC236}">
                  <a16:creationId xmlns:a16="http://schemas.microsoft.com/office/drawing/2014/main" id="{9520E904-4F11-83BA-9CED-0D3AD470EA66}"/>
                </a:ext>
              </a:extLst>
            </p:cNvPr>
            <p:cNvSpPr/>
            <p:nvPr/>
          </p:nvSpPr>
          <p:spPr>
            <a:xfrm rot="1389548">
              <a:off x="7899633" y="1161302"/>
              <a:ext cx="1271409" cy="284053"/>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i="1"/>
            </a:p>
          </p:txBody>
        </p:sp>
        <p:sp>
          <p:nvSpPr>
            <p:cNvPr id="8" name="Arrow: Left 7">
              <a:extLst>
                <a:ext uri="{FF2B5EF4-FFF2-40B4-BE49-F238E27FC236}">
                  <a16:creationId xmlns:a16="http://schemas.microsoft.com/office/drawing/2014/main" id="{71B5703B-5330-CE9E-FAE8-E362272642EB}"/>
                </a:ext>
              </a:extLst>
            </p:cNvPr>
            <p:cNvSpPr/>
            <p:nvPr/>
          </p:nvSpPr>
          <p:spPr>
            <a:xfrm rot="17777576">
              <a:off x="9084860" y="1952023"/>
              <a:ext cx="2870231" cy="284053"/>
            </a:xfrm>
            <a:prstGeom prst="lef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a:t>FROM BRECKENRIDGE </a:t>
              </a:r>
            </a:p>
          </p:txBody>
        </p:sp>
        <p:sp>
          <p:nvSpPr>
            <p:cNvPr id="10" name="Arrow: Right 9">
              <a:extLst>
                <a:ext uri="{FF2B5EF4-FFF2-40B4-BE49-F238E27FC236}">
                  <a16:creationId xmlns:a16="http://schemas.microsoft.com/office/drawing/2014/main" id="{E31A7FEB-FF5F-4A8C-16E3-EE81AA9C7215}"/>
                </a:ext>
              </a:extLst>
            </p:cNvPr>
            <p:cNvSpPr/>
            <p:nvPr/>
          </p:nvSpPr>
          <p:spPr>
            <a:xfrm rot="17783332">
              <a:off x="9230241" y="1956158"/>
              <a:ext cx="3100314" cy="296184"/>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a:t>TO LOWER MCCULLOUGH &amp; SPRUCE</a:t>
              </a:r>
            </a:p>
          </p:txBody>
        </p:sp>
        <p:sp>
          <p:nvSpPr>
            <p:cNvPr id="3" name="Arrow: Right 2">
              <a:extLst>
                <a:ext uri="{FF2B5EF4-FFF2-40B4-BE49-F238E27FC236}">
                  <a16:creationId xmlns:a16="http://schemas.microsoft.com/office/drawing/2014/main" id="{96EFDEB9-B14A-8E43-C3C3-93EBF1C77191}"/>
                </a:ext>
              </a:extLst>
            </p:cNvPr>
            <p:cNvSpPr/>
            <p:nvPr/>
          </p:nvSpPr>
          <p:spPr>
            <a:xfrm rot="16020000">
              <a:off x="8438993" y="4682074"/>
              <a:ext cx="2585408" cy="2834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a:t>FROM PARK COUNTY</a:t>
              </a:r>
            </a:p>
          </p:txBody>
        </p:sp>
      </p:grpSp>
      <p:sp>
        <p:nvSpPr>
          <p:cNvPr id="2" name="Arrow: Left 1">
            <a:extLst>
              <a:ext uri="{FF2B5EF4-FFF2-40B4-BE49-F238E27FC236}">
                <a16:creationId xmlns:a16="http://schemas.microsoft.com/office/drawing/2014/main" id="{5CE1A202-6163-DED9-8598-8DBE6D330203}"/>
              </a:ext>
            </a:extLst>
          </p:cNvPr>
          <p:cNvSpPr/>
          <p:nvPr/>
        </p:nvSpPr>
        <p:spPr>
          <a:xfrm rot="1469496">
            <a:off x="5555398" y="2313972"/>
            <a:ext cx="4254962" cy="284053"/>
          </a:xfrm>
          <a:prstGeom prst="lef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i="1"/>
              <a:t>QUANDARY</a:t>
            </a:r>
          </a:p>
        </p:txBody>
      </p:sp>
    </p:spTree>
    <p:extLst>
      <p:ext uri="{BB962C8B-B14F-4D97-AF65-F5344CB8AC3E}">
        <p14:creationId xmlns:p14="http://schemas.microsoft.com/office/powerpoint/2010/main" val="1794309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15F9-346D-2DB8-7951-127EEBB0E317}"/>
              </a:ext>
            </a:extLst>
          </p:cNvPr>
          <p:cNvSpPr>
            <a:spLocks noGrp="1"/>
          </p:cNvSpPr>
          <p:nvPr>
            <p:ph type="title"/>
          </p:nvPr>
        </p:nvSpPr>
        <p:spPr/>
        <p:txBody>
          <a:bodyPr>
            <a:normAutofit/>
          </a:bodyPr>
          <a:lstStyle/>
          <a:p>
            <a:r>
              <a:rPr lang="en-US" sz="7200" dirty="0"/>
              <a:t>Background</a:t>
            </a:r>
          </a:p>
        </p:txBody>
      </p:sp>
    </p:spTree>
    <p:extLst>
      <p:ext uri="{BB962C8B-B14F-4D97-AF65-F5344CB8AC3E}">
        <p14:creationId xmlns:p14="http://schemas.microsoft.com/office/powerpoint/2010/main" val="3794344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15F9-346D-2DB8-7951-127EEBB0E317}"/>
              </a:ext>
            </a:extLst>
          </p:cNvPr>
          <p:cNvSpPr>
            <a:spLocks noGrp="1"/>
          </p:cNvSpPr>
          <p:nvPr>
            <p:ph type="title"/>
          </p:nvPr>
        </p:nvSpPr>
        <p:spPr/>
        <p:txBody>
          <a:bodyPr>
            <a:normAutofit/>
          </a:bodyPr>
          <a:lstStyle/>
          <a:p>
            <a:r>
              <a:rPr lang="en-US" sz="7200" dirty="0"/>
              <a:t>Questions &amp; Feedback</a:t>
            </a:r>
          </a:p>
        </p:txBody>
      </p:sp>
    </p:spTree>
    <p:extLst>
      <p:ext uri="{BB962C8B-B14F-4D97-AF65-F5344CB8AC3E}">
        <p14:creationId xmlns:p14="http://schemas.microsoft.com/office/powerpoint/2010/main" val="2330935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6F85-93A4-7B0C-21D0-F78F6D4B07D4}"/>
              </a:ext>
            </a:extLst>
          </p:cNvPr>
          <p:cNvSpPr>
            <a:spLocks noGrp="1"/>
          </p:cNvSpPr>
          <p:nvPr>
            <p:ph type="title"/>
          </p:nvPr>
        </p:nvSpPr>
        <p:spPr/>
        <p:txBody>
          <a:bodyPr/>
          <a:lstStyle/>
          <a:p>
            <a:r>
              <a:rPr lang="en-US" dirty="0"/>
              <a:t>Issues &amp; Needs</a:t>
            </a:r>
          </a:p>
        </p:txBody>
      </p:sp>
      <p:sp>
        <p:nvSpPr>
          <p:cNvPr id="3" name="Content Placeholder 2">
            <a:extLst>
              <a:ext uri="{FF2B5EF4-FFF2-40B4-BE49-F238E27FC236}">
                <a16:creationId xmlns:a16="http://schemas.microsoft.com/office/drawing/2014/main" id="{B022D720-FFAF-1B58-3DC1-A5A501039EBC}"/>
              </a:ext>
            </a:extLst>
          </p:cNvPr>
          <p:cNvSpPr>
            <a:spLocks noGrp="1"/>
          </p:cNvSpPr>
          <p:nvPr>
            <p:ph idx="1"/>
          </p:nvPr>
        </p:nvSpPr>
        <p:spPr>
          <a:xfrm>
            <a:off x="1097280" y="1845734"/>
            <a:ext cx="4342938" cy="4259502"/>
          </a:xfrm>
        </p:spPr>
        <p:txBody>
          <a:bodyPr numCol="1">
            <a:normAutofit/>
          </a:bodyPr>
          <a:lstStyle/>
          <a:p>
            <a:pPr marL="342900" marR="0" lvl="0" indent="-342900">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Increased visitation to White River NF</a:t>
            </a:r>
          </a:p>
          <a:p>
            <a:pPr marL="342900" marR="0" lvl="0" indent="-342900">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Greatest concentration of visitors are in Dillon Ranger District:</a:t>
            </a:r>
          </a:p>
          <a:p>
            <a:pPr marL="684213" lvl="1" indent="-342900">
              <a:lnSpc>
                <a:spcPct val="107000"/>
              </a:lnSpc>
              <a:spcBef>
                <a:spcPts val="0"/>
              </a:spcBef>
              <a:spcAft>
                <a:spcPts val="0"/>
              </a:spcAft>
              <a:buFont typeface="Wingdings" panose="05000000000000000000" pitchFamily="2"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8,400,000 visitors in 2022 (47% of total Forest visitation)</a:t>
            </a:r>
          </a:p>
          <a:p>
            <a:pPr marL="684213" lvl="1" indent="-342900">
              <a:lnSpc>
                <a:spcPct val="107000"/>
              </a:lnSpc>
              <a:spcBef>
                <a:spcPts val="0"/>
              </a:spcBef>
              <a:spcAft>
                <a:spcPts val="0"/>
              </a:spcAft>
              <a:buFont typeface="Wingdings" panose="05000000000000000000" pitchFamily="2"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Ski = 6 million: </a:t>
            </a:r>
          </a:p>
          <a:p>
            <a:pPr marL="1025525" lvl="2" indent="-342900">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4.7 million winter</a:t>
            </a:r>
          </a:p>
          <a:p>
            <a:pPr marL="1025525" lvl="2" indent="-342900">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1.2 million summer</a:t>
            </a:r>
          </a:p>
          <a:p>
            <a:pPr marL="684213" lvl="1" indent="-342900">
              <a:lnSpc>
                <a:spcPct val="107000"/>
              </a:lnSpc>
              <a:spcBef>
                <a:spcPts val="0"/>
              </a:spcBef>
              <a:spcAft>
                <a:spcPts val="0"/>
              </a:spcAft>
              <a:buFont typeface="Wingdings" panose="05000000000000000000" pitchFamily="2"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Non-ski = 2.4 million:</a:t>
            </a:r>
          </a:p>
          <a:p>
            <a:pPr marL="1025525" lvl="2" indent="-342900">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70% are on trails</a:t>
            </a:r>
          </a:p>
          <a:p>
            <a:pPr marL="1025525" lvl="2" indent="-342900">
              <a:lnSpc>
                <a:spcPct val="107000"/>
              </a:lnSpc>
              <a:spcBef>
                <a:spcPts val="0"/>
              </a:spcBef>
              <a:spcAft>
                <a:spcPts val="0"/>
              </a:spcAft>
              <a:buFont typeface="Symbol" panose="05050102010706020507" pitchFamily="18" charset="2"/>
              <a:buChar char=""/>
            </a:pPr>
            <a:r>
              <a:rPr lang="en-US" kern="100" dirty="0">
                <a:latin typeface="Calibri" panose="020F0502020204030204" pitchFamily="34" charset="0"/>
                <a:ea typeface="Calibri" panose="020F0502020204030204" pitchFamily="34" charset="0"/>
                <a:cs typeface="Times New Roman" panose="02020603050405020304" pitchFamily="18" charset="0"/>
              </a:rPr>
              <a:t>80% increase from 2017 to 2022 </a:t>
            </a:r>
            <a:r>
              <a:rPr lang="en-US" kern="100" dirty="0" err="1">
                <a:latin typeface="Calibri" panose="020F0502020204030204" pitchFamily="34" charset="0"/>
                <a:ea typeface="Calibri" panose="020F0502020204030204" pitchFamily="34" charset="0"/>
                <a:cs typeface="Times New Roman" panose="02020603050405020304" pitchFamily="18" charset="0"/>
              </a:rPr>
              <a:t>Forestwide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spcAft>
                <a:spcPts val="0"/>
              </a:spcAft>
              <a:buFont typeface="Symbol" panose="05050102010706020507" pitchFamily="18" charset="2"/>
              <a:buChar char=""/>
            </a:pPr>
            <a:r>
              <a:rPr lang="en-US" kern="100" dirty="0">
                <a:latin typeface="Calibri" panose="020F0502020204030204" pitchFamily="34" charset="0"/>
                <a:cs typeface="Times New Roman" panose="02020603050405020304" pitchFamily="18" charset="0"/>
              </a:rPr>
              <a:t>Visitation</a:t>
            </a:r>
            <a:r>
              <a:rPr lang="en-US" sz="2000" dirty="0">
                <a:cs typeface="Times New Roman" panose="02020603050405020304" pitchFamily="18" charset="0"/>
              </a:rPr>
              <a:t> is growing fastest and concentrated most at Forest sites that lack facilities to support that use</a:t>
            </a:r>
          </a:p>
          <a:p>
            <a:pPr marL="550037" indent="-342900">
              <a:lnSpc>
                <a:spcPct val="107000"/>
              </a:lnSpc>
              <a:spcBef>
                <a:spcPts val="0"/>
              </a:spcBef>
              <a:spcAft>
                <a:spcPts val="0"/>
              </a:spcAft>
              <a:buFont typeface="Symbol" panose="05050102010706020507" pitchFamily="18" charset="2"/>
              <a:buChar char=""/>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08322B2-1BBF-BF5E-321A-C0B7F8682236}"/>
              </a:ext>
            </a:extLst>
          </p:cNvPr>
          <p:cNvPicPr>
            <a:picLocks noChangeAspect="1"/>
          </p:cNvPicPr>
          <p:nvPr/>
        </p:nvPicPr>
        <p:blipFill>
          <a:blip r:embed="rId2"/>
          <a:stretch>
            <a:fillRect/>
          </a:stretch>
        </p:blipFill>
        <p:spPr>
          <a:xfrm>
            <a:off x="5594400" y="1788199"/>
            <a:ext cx="5746006" cy="4374572"/>
          </a:xfrm>
          <a:prstGeom prst="rect">
            <a:avLst/>
          </a:prstGeom>
        </p:spPr>
      </p:pic>
    </p:spTree>
    <p:extLst>
      <p:ext uri="{BB962C8B-B14F-4D97-AF65-F5344CB8AC3E}">
        <p14:creationId xmlns:p14="http://schemas.microsoft.com/office/powerpoint/2010/main" val="2511432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6F85-93A4-7B0C-21D0-F78F6D4B07D4}"/>
              </a:ext>
            </a:extLst>
          </p:cNvPr>
          <p:cNvSpPr>
            <a:spLocks noGrp="1"/>
          </p:cNvSpPr>
          <p:nvPr>
            <p:ph type="title"/>
          </p:nvPr>
        </p:nvSpPr>
        <p:spPr/>
        <p:txBody>
          <a:bodyPr/>
          <a:lstStyle/>
          <a:p>
            <a:r>
              <a:rPr lang="en-US" dirty="0"/>
              <a:t>Issues &amp; Needs</a:t>
            </a:r>
          </a:p>
        </p:txBody>
      </p:sp>
      <p:sp>
        <p:nvSpPr>
          <p:cNvPr id="3" name="Content Placeholder 2">
            <a:extLst>
              <a:ext uri="{FF2B5EF4-FFF2-40B4-BE49-F238E27FC236}">
                <a16:creationId xmlns:a16="http://schemas.microsoft.com/office/drawing/2014/main" id="{B022D720-FFAF-1B58-3DC1-A5A501039EBC}"/>
              </a:ext>
            </a:extLst>
          </p:cNvPr>
          <p:cNvSpPr>
            <a:spLocks noGrp="1"/>
          </p:cNvSpPr>
          <p:nvPr>
            <p:ph idx="1"/>
          </p:nvPr>
        </p:nvSpPr>
        <p:spPr>
          <a:xfrm>
            <a:off x="1097279" y="1845734"/>
            <a:ext cx="5212937" cy="4259502"/>
          </a:xfrm>
        </p:spPr>
        <p:txBody>
          <a:bodyPr numCol="1">
            <a:normAutofit/>
          </a:bodyPr>
          <a:lstStyle/>
          <a:p>
            <a:pPr marL="342900" marR="0" lvl="0" indent="-342900">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Traffic and parking congestion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684213" lvl="1" indent="-342900">
              <a:lnSpc>
                <a:spcPct val="107000"/>
              </a:lnSpc>
              <a:spcBef>
                <a:spcPts val="0"/>
              </a:spcBef>
              <a:spcAft>
                <a:spcPts val="0"/>
              </a:spcAft>
              <a:buFont typeface="Wingdings" panose="05000000000000000000" pitchFamily="2" charset="2"/>
              <a:buChar char="§"/>
            </a:pPr>
            <a:r>
              <a:rPr lang="en-US" kern="100" dirty="0">
                <a:latin typeface="Calibri" panose="020F0502020204030204" pitchFamily="34" charset="0"/>
                <a:ea typeface="Calibri" panose="020F0502020204030204" pitchFamily="34" charset="0"/>
                <a:cs typeface="Times New Roman" panose="02020603050405020304" pitchFamily="18" charset="0"/>
              </a:rPr>
              <a:t>Impacts visitor experience &amp; emergency access</a:t>
            </a:r>
            <a:endParaRPr lang="en-US" sz="2000" kern="100" dirty="0">
              <a:latin typeface="Calibri" panose="020F0502020204030204" pitchFamily="34" charset="0"/>
              <a:cs typeface="Times New Roman" panose="02020603050405020304" pitchFamily="18" charset="0"/>
            </a:endParaRPr>
          </a:p>
          <a:p>
            <a:pPr marL="684213" lvl="1" indent="-342900">
              <a:lnSpc>
                <a:spcPct val="107000"/>
              </a:lnSpc>
              <a:spcBef>
                <a:spcPts val="0"/>
              </a:spcBef>
              <a:spcAft>
                <a:spcPts val="0"/>
              </a:spcAft>
              <a:buFont typeface="Wingdings" panose="05000000000000000000" pitchFamily="2" charset="2"/>
              <a:buChar char="§"/>
            </a:pPr>
            <a:r>
              <a:rPr lang="en-US" sz="1400" i="1" kern="100" dirty="0">
                <a:latin typeface="Calibri" panose="020F0502020204030204" pitchFamily="34" charset="0"/>
                <a:ea typeface="Calibri" panose="020F0502020204030204" pitchFamily="34" charset="0"/>
                <a:cs typeface="Times New Roman" panose="02020603050405020304" pitchFamily="18" charset="0"/>
              </a:rPr>
              <a:t>Photos at right: Upper Blue Lakes Road, 2023, courtesy of Sheriff’s Office </a:t>
            </a:r>
          </a:p>
          <a:p>
            <a:pPr marL="342900" marR="0" lvl="0" indent="-342900">
              <a:lnSpc>
                <a:spcPct val="107000"/>
              </a:lnSpc>
              <a:spcBef>
                <a:spcPts val="0"/>
              </a:spcBef>
              <a:spcAft>
                <a:spcPts val="0"/>
              </a:spcAft>
              <a:buFont typeface="Symbol" panose="05050102010706020507" pitchFamily="18" charset="2"/>
              <a:buChar char=""/>
            </a:pPr>
            <a:r>
              <a:rPr lang="en-US" kern="100" dirty="0">
                <a:latin typeface="Calibri" panose="020F0502020204030204" pitchFamily="34" charset="0"/>
                <a:ea typeface="Calibri" panose="020F0502020204030204" pitchFamily="34" charset="0"/>
                <a:cs typeface="Times New Roman" panose="02020603050405020304" pitchFamily="18" charset="0"/>
              </a:rPr>
              <a:t>Illegal parking in neighborhoods</a:t>
            </a:r>
          </a:p>
          <a:p>
            <a:pPr marL="684213" lvl="1" indent="-342900">
              <a:lnSpc>
                <a:spcPct val="107000"/>
              </a:lnSpc>
              <a:spcBef>
                <a:spcPts val="0"/>
              </a:spcBef>
              <a:spcAft>
                <a:spcPts val="0"/>
              </a:spcAft>
              <a:buFont typeface="Wingdings" panose="05000000000000000000" pitchFamily="2" charset="2"/>
              <a:buChar char="§"/>
            </a:pPr>
            <a:r>
              <a:rPr lang="en-US" sz="1400" i="1" kern="100" dirty="0">
                <a:latin typeface="Calibri" panose="020F0502020204030204" pitchFamily="34" charset="0"/>
                <a:ea typeface="Calibri" panose="020F0502020204030204" pitchFamily="34" charset="0"/>
                <a:cs typeface="Times New Roman" panose="02020603050405020304" pitchFamily="18" charset="0"/>
              </a:rPr>
              <a:t>Graph at right: parking incidents near </a:t>
            </a:r>
            <a:r>
              <a:rPr lang="en-US" sz="1400" i="1" kern="100" dirty="0" err="1">
                <a:latin typeface="Calibri" panose="020F0502020204030204" pitchFamily="34" charset="0"/>
                <a:ea typeface="Calibri" panose="020F0502020204030204" pitchFamily="34" charset="0"/>
                <a:cs typeface="Times New Roman" panose="02020603050405020304" pitchFamily="18" charset="0"/>
              </a:rPr>
              <a:t>Willowbrook</a:t>
            </a:r>
            <a:r>
              <a:rPr lang="en-US" sz="1400" i="1" kern="100" dirty="0">
                <a:latin typeface="Calibri" panose="020F0502020204030204" pitchFamily="34" charset="0"/>
                <a:ea typeface="Calibri" panose="020F0502020204030204" pitchFamily="34" charset="0"/>
                <a:cs typeface="Times New Roman" panose="02020603050405020304" pitchFamily="18" charset="0"/>
              </a:rPr>
              <a:t> Trailhead, courtesy Town of Silverthorne Police Department</a:t>
            </a:r>
          </a:p>
          <a:p>
            <a:pPr marL="342900" marR="0" lvl="0" indent="-342900">
              <a:lnSpc>
                <a:spcPct val="107000"/>
              </a:lnSpc>
              <a:spcBef>
                <a:spcPts val="0"/>
              </a:spcBef>
              <a:spcAft>
                <a:spcPts val="0"/>
              </a:spcAft>
              <a:buFont typeface="Symbol" panose="05050102010706020507" pitchFamily="18" charset="2"/>
              <a:buChar char=""/>
            </a:pPr>
            <a:r>
              <a:rPr lang="en-US" kern="100" dirty="0">
                <a:latin typeface="Calibri" panose="020F0502020204030204" pitchFamily="34" charset="0"/>
                <a:ea typeface="Calibri" panose="020F0502020204030204" pitchFamily="34" charset="0"/>
                <a:cs typeface="Times New Roman" panose="02020603050405020304" pitchFamily="18" charset="0"/>
              </a:rPr>
              <a:t>Natural resource damage </a:t>
            </a:r>
          </a:p>
          <a:p>
            <a:pPr marL="684213" lvl="1" indent="-342900">
              <a:lnSpc>
                <a:spcPct val="107000"/>
              </a:lnSpc>
              <a:spcBef>
                <a:spcPts val="0"/>
              </a:spcBef>
              <a:spcAft>
                <a:spcPts val="0"/>
              </a:spcAft>
              <a:buFont typeface="Wingdings" panose="05000000000000000000" pitchFamily="2"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Erosion and vegetation impacts due to illegal parking, social tr</a:t>
            </a:r>
            <a:r>
              <a:rPr lang="en-US" kern="100" dirty="0">
                <a:latin typeface="Calibri" panose="020F0502020204030204" pitchFamily="34" charset="0"/>
                <a:ea typeface="Calibri" panose="020F0502020204030204" pitchFamily="34" charset="0"/>
                <a:cs typeface="Times New Roman" panose="02020603050405020304" pitchFamily="18" charset="0"/>
              </a:rPr>
              <a:t>ails, trail braiding, etc.</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CD1A0915-23FB-6AF5-3D54-F153C4D27C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00795" y="1480626"/>
            <a:ext cx="2767157" cy="2075367"/>
          </a:xfrm>
          <a:prstGeom prst="rect">
            <a:avLst/>
          </a:prstGeom>
          <a:noFill/>
          <a:ln>
            <a:noFill/>
          </a:ln>
        </p:spPr>
      </p:pic>
      <p:pic>
        <p:nvPicPr>
          <p:cNvPr id="6" name="Picture 5">
            <a:extLst>
              <a:ext uri="{FF2B5EF4-FFF2-40B4-BE49-F238E27FC236}">
                <a16:creationId xmlns:a16="http://schemas.microsoft.com/office/drawing/2014/main" id="{19AED59F-7B3D-8AE9-0A4C-ECE95DC319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58530" y="1480626"/>
            <a:ext cx="2767157" cy="2075368"/>
          </a:xfrm>
          <a:prstGeom prst="rect">
            <a:avLst/>
          </a:prstGeom>
          <a:noFill/>
          <a:ln>
            <a:noFill/>
          </a:ln>
        </p:spPr>
      </p:pic>
      <p:graphicFrame>
        <p:nvGraphicFramePr>
          <p:cNvPr id="7" name="Chart 6">
            <a:extLst>
              <a:ext uri="{FF2B5EF4-FFF2-40B4-BE49-F238E27FC236}">
                <a16:creationId xmlns:a16="http://schemas.microsoft.com/office/drawing/2014/main" id="{99AF50D3-1946-B9AB-9D52-5C0FDAA11CC9}"/>
              </a:ext>
            </a:extLst>
          </p:cNvPr>
          <p:cNvGraphicFramePr>
            <a:graphicFrameLocks/>
          </p:cNvGraphicFramePr>
          <p:nvPr>
            <p:extLst>
              <p:ext uri="{D42A27DB-BD31-4B8C-83A1-F6EECF244321}">
                <p14:modId xmlns:p14="http://schemas.microsoft.com/office/powerpoint/2010/main" val="2395792190"/>
              </p:ext>
            </p:extLst>
          </p:nvPr>
        </p:nvGraphicFramePr>
        <p:xfrm>
          <a:off x="7004225" y="3638548"/>
          <a:ext cx="4342938" cy="26503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64142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6F85-93A4-7B0C-21D0-F78F6D4B07D4}"/>
              </a:ext>
            </a:extLst>
          </p:cNvPr>
          <p:cNvSpPr>
            <a:spLocks noGrp="1"/>
          </p:cNvSpPr>
          <p:nvPr>
            <p:ph type="title"/>
          </p:nvPr>
        </p:nvSpPr>
        <p:spPr/>
        <p:txBody>
          <a:bodyPr/>
          <a:lstStyle/>
          <a:p>
            <a:r>
              <a:rPr lang="en-US" dirty="0"/>
              <a:t>Coordination</a:t>
            </a:r>
          </a:p>
        </p:txBody>
      </p:sp>
      <p:sp>
        <p:nvSpPr>
          <p:cNvPr id="3" name="Content Placeholder 2">
            <a:extLst>
              <a:ext uri="{FF2B5EF4-FFF2-40B4-BE49-F238E27FC236}">
                <a16:creationId xmlns:a16="http://schemas.microsoft.com/office/drawing/2014/main" id="{B022D720-FFAF-1B58-3DC1-A5A501039EBC}"/>
              </a:ext>
            </a:extLst>
          </p:cNvPr>
          <p:cNvSpPr>
            <a:spLocks noGrp="1"/>
          </p:cNvSpPr>
          <p:nvPr>
            <p:ph idx="1"/>
          </p:nvPr>
        </p:nvSpPr>
        <p:spPr>
          <a:xfrm>
            <a:off x="1097279" y="1845734"/>
            <a:ext cx="4998721" cy="4259502"/>
          </a:xfrm>
        </p:spPr>
        <p:txBody>
          <a:bodyPr numCol="1">
            <a:normAutofit/>
          </a:bodyPr>
          <a:lstStyle/>
          <a:p>
            <a:pPr marL="342900" marR="0" lvl="0" indent="-342900">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County and Town plans call for coordination across jurisdictions </a:t>
            </a:r>
          </a:p>
          <a:p>
            <a:pPr marL="342900" marR="0" lvl="0" indent="-342900">
              <a:lnSpc>
                <a:spcPct val="107000"/>
              </a:lnSpc>
              <a:spcBef>
                <a:spcPts val="0"/>
              </a:spcBef>
              <a:spcAft>
                <a:spcPts val="0"/>
              </a:spcAft>
              <a:buFont typeface="Symbol" panose="05050102010706020507" pitchFamily="18" charset="2"/>
              <a:buChar char=""/>
            </a:pPr>
            <a:r>
              <a:rPr lang="en-US" kern="100" dirty="0">
                <a:latin typeface="Calibri" panose="020F0502020204030204" pitchFamily="34" charset="0"/>
                <a:ea typeface="Calibri" panose="020F0502020204030204" pitchFamily="34" charset="0"/>
                <a:cs typeface="Times New Roman" panose="02020603050405020304" pitchFamily="18" charset="0"/>
              </a:rPr>
              <a:t>Many trailheads that access the National Forest are on County/Town lands</a:t>
            </a:r>
          </a:p>
          <a:p>
            <a:pPr marL="342900" marR="0" lvl="0" indent="-342900">
              <a:lnSpc>
                <a:spcPct val="107000"/>
              </a:lnSpc>
              <a:spcBef>
                <a:spcPts val="0"/>
              </a:spcBef>
              <a:spcAft>
                <a:spcPts val="0"/>
              </a:spcAft>
              <a:buFont typeface="Symbol" panose="05050102010706020507" pitchFamily="18" charset="2"/>
              <a:buChar char=""/>
            </a:pPr>
            <a:r>
              <a:rPr lang="en-US" kern="100" dirty="0">
                <a:latin typeface="Calibri" panose="020F0502020204030204" pitchFamily="34" charset="0"/>
                <a:ea typeface="Calibri" panose="020F0502020204030204" pitchFamily="34" charset="0"/>
                <a:cs typeface="Times New Roman" panose="02020603050405020304" pitchFamily="18" charset="0"/>
              </a:rPr>
              <a:t>Working to right-size trailhead amenities with desired level of use</a:t>
            </a:r>
          </a:p>
          <a:p>
            <a:pPr marL="342900" marR="0" lvl="0" indent="-342900">
              <a:lnSpc>
                <a:spcPct val="107000"/>
              </a:lnSpc>
              <a:spcBef>
                <a:spcPts val="0"/>
              </a:spcBef>
              <a:spcAft>
                <a:spcPts val="0"/>
              </a:spcAft>
              <a:buFont typeface="Symbol" panose="05050102010706020507" pitchFamily="18" charset="2"/>
              <a:buChar char=""/>
            </a:pPr>
            <a:r>
              <a:rPr lang="en-US" kern="100" dirty="0">
                <a:latin typeface="Calibri" panose="020F0502020204030204" pitchFamily="34" charset="0"/>
                <a:ea typeface="Calibri" panose="020F0502020204030204" pitchFamily="34" charset="0"/>
                <a:cs typeface="Times New Roman" panose="02020603050405020304" pitchFamily="18" charset="0"/>
              </a:rPr>
              <a:t>Working group includes Forest Service, Summit County, Breckenridge, Frisco, Silverthorne, and now Dillon; Blue River also engaged</a:t>
            </a:r>
          </a:p>
        </p:txBody>
      </p:sp>
      <p:pic>
        <p:nvPicPr>
          <p:cNvPr id="1026" name="Picture 2" descr="Report Cover">
            <a:extLst>
              <a:ext uri="{FF2B5EF4-FFF2-40B4-BE49-F238E27FC236}">
                <a16:creationId xmlns:a16="http://schemas.microsoft.com/office/drawing/2014/main" id="{394F3C34-8DAD-D6FF-7BC0-E0B31BB95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355" y="3825724"/>
            <a:ext cx="2783651" cy="21500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CBD6BA-18C5-93F5-487A-227FAEF7079E}"/>
              </a:ext>
            </a:extLst>
          </p:cNvPr>
          <p:cNvPicPr>
            <a:picLocks noChangeAspect="1"/>
          </p:cNvPicPr>
          <p:nvPr/>
        </p:nvPicPr>
        <p:blipFill>
          <a:blip r:embed="rId3"/>
          <a:stretch>
            <a:fillRect/>
          </a:stretch>
        </p:blipFill>
        <p:spPr>
          <a:xfrm>
            <a:off x="9151040" y="2447636"/>
            <a:ext cx="2956560" cy="3810000"/>
          </a:xfrm>
          <a:prstGeom prst="rect">
            <a:avLst/>
          </a:prstGeom>
        </p:spPr>
      </p:pic>
      <p:pic>
        <p:nvPicPr>
          <p:cNvPr id="14" name="Picture 13">
            <a:extLst>
              <a:ext uri="{FF2B5EF4-FFF2-40B4-BE49-F238E27FC236}">
                <a16:creationId xmlns:a16="http://schemas.microsoft.com/office/drawing/2014/main" id="{4577AEF8-5AFA-59EA-48D0-556823E9D63F}"/>
              </a:ext>
            </a:extLst>
          </p:cNvPr>
          <p:cNvPicPr>
            <a:picLocks noChangeAspect="1"/>
          </p:cNvPicPr>
          <p:nvPr/>
        </p:nvPicPr>
        <p:blipFill>
          <a:blip r:embed="rId4"/>
          <a:stretch>
            <a:fillRect/>
          </a:stretch>
        </p:blipFill>
        <p:spPr>
          <a:xfrm>
            <a:off x="6269355" y="88133"/>
            <a:ext cx="2781300" cy="3619500"/>
          </a:xfrm>
          <a:prstGeom prst="rect">
            <a:avLst/>
          </a:prstGeom>
        </p:spPr>
      </p:pic>
      <p:pic>
        <p:nvPicPr>
          <p:cNvPr id="15" name="Picture 14">
            <a:extLst>
              <a:ext uri="{FF2B5EF4-FFF2-40B4-BE49-F238E27FC236}">
                <a16:creationId xmlns:a16="http://schemas.microsoft.com/office/drawing/2014/main" id="{D32D57F6-BA12-667D-C06E-5FBD3950055C}"/>
              </a:ext>
            </a:extLst>
          </p:cNvPr>
          <p:cNvPicPr>
            <a:picLocks noChangeAspect="1"/>
          </p:cNvPicPr>
          <p:nvPr/>
        </p:nvPicPr>
        <p:blipFill>
          <a:blip r:embed="rId5"/>
          <a:stretch>
            <a:fillRect/>
          </a:stretch>
        </p:blipFill>
        <p:spPr>
          <a:xfrm>
            <a:off x="9151040" y="88133"/>
            <a:ext cx="2956560" cy="2278380"/>
          </a:xfrm>
          <a:prstGeom prst="rect">
            <a:avLst/>
          </a:prstGeom>
        </p:spPr>
      </p:pic>
    </p:spTree>
    <p:extLst>
      <p:ext uri="{BB962C8B-B14F-4D97-AF65-F5344CB8AC3E}">
        <p14:creationId xmlns:p14="http://schemas.microsoft.com/office/powerpoint/2010/main" val="3345105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15F9-346D-2DB8-7951-127EEBB0E317}"/>
              </a:ext>
            </a:extLst>
          </p:cNvPr>
          <p:cNvSpPr>
            <a:spLocks noGrp="1"/>
          </p:cNvSpPr>
          <p:nvPr>
            <p:ph type="title"/>
          </p:nvPr>
        </p:nvSpPr>
        <p:spPr/>
        <p:txBody>
          <a:bodyPr>
            <a:normAutofit/>
          </a:bodyPr>
          <a:lstStyle/>
          <a:p>
            <a:r>
              <a:rPr lang="en-US" sz="7200" dirty="0"/>
              <a:t>Analysis</a:t>
            </a:r>
          </a:p>
        </p:txBody>
      </p:sp>
    </p:spTree>
    <p:extLst>
      <p:ext uri="{BB962C8B-B14F-4D97-AF65-F5344CB8AC3E}">
        <p14:creationId xmlns:p14="http://schemas.microsoft.com/office/powerpoint/2010/main" val="334987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ign in the middle of a desert&#10;&#10;Description automatically generated with low confidence">
            <a:extLst>
              <a:ext uri="{FF2B5EF4-FFF2-40B4-BE49-F238E27FC236}">
                <a16:creationId xmlns:a16="http://schemas.microsoft.com/office/drawing/2014/main" id="{A09EA963-C3A2-4C1F-EE79-9D2F6531B8BC}"/>
              </a:ext>
            </a:extLst>
          </p:cNvPr>
          <p:cNvPicPr>
            <a:picLocks noChangeAspect="1"/>
          </p:cNvPicPr>
          <p:nvPr/>
        </p:nvPicPr>
        <p:blipFill rotWithShape="1">
          <a:blip r:embed="rId2">
            <a:extLst>
              <a:ext uri="{28A0092B-C50C-407E-A947-70E740481C1C}">
                <a14:useLocalDpi xmlns:a14="http://schemas.microsoft.com/office/drawing/2010/main" val="0"/>
              </a:ext>
            </a:extLst>
          </a:blip>
          <a:srcRect r="5323"/>
          <a:stretch/>
        </p:blipFill>
        <p:spPr>
          <a:xfrm>
            <a:off x="4177364" y="0"/>
            <a:ext cx="8002552" cy="6339321"/>
          </a:xfrm>
          <a:prstGeom prst="rect">
            <a:avLst/>
          </a:prstGeom>
        </p:spPr>
      </p:pic>
      <p:sp>
        <p:nvSpPr>
          <p:cNvPr id="5" name="Rectangle 4">
            <a:extLst>
              <a:ext uri="{FF2B5EF4-FFF2-40B4-BE49-F238E27FC236}">
                <a16:creationId xmlns:a16="http://schemas.microsoft.com/office/drawing/2014/main" id="{BC26B20C-6CE0-CC39-5E8C-E4899FC6399D}"/>
              </a:ext>
            </a:extLst>
          </p:cNvPr>
          <p:cNvSpPr/>
          <p:nvPr/>
        </p:nvSpPr>
        <p:spPr>
          <a:xfrm>
            <a:off x="3850105" y="-10"/>
            <a:ext cx="6939815" cy="6339321"/>
          </a:xfrm>
          <a:prstGeom prst="rect">
            <a:avLst/>
          </a:prstGeom>
          <a:gradFill>
            <a:gsLst>
              <a:gs pos="0">
                <a:schemeClr val="bg1">
                  <a:alpha val="0"/>
                </a:schemeClr>
              </a:gs>
              <a:gs pos="92000">
                <a:schemeClr val="bg1"/>
              </a:gs>
              <a:gs pos="83000">
                <a:schemeClr val="bg1"/>
              </a:gs>
              <a:gs pos="100000">
                <a:schemeClr val="bg1"/>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022D720-FFAF-1B58-3DC1-A5A501039EBC}"/>
              </a:ext>
            </a:extLst>
          </p:cNvPr>
          <p:cNvSpPr>
            <a:spLocks noGrp="1"/>
          </p:cNvSpPr>
          <p:nvPr>
            <p:ph idx="1"/>
          </p:nvPr>
        </p:nvSpPr>
        <p:spPr>
          <a:xfrm>
            <a:off x="1097280" y="1845734"/>
            <a:ext cx="3609474" cy="4259502"/>
          </a:xfrm>
        </p:spPr>
        <p:txBody>
          <a:bodyPr numCol="1">
            <a:normAutofit/>
          </a:bodyPr>
          <a:lstStyle/>
          <a:p>
            <a:pPr marL="342900" marR="0" lvl="0" indent="-342900">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Reviewed existing plans; identified common goals and themes</a:t>
            </a:r>
          </a:p>
          <a:p>
            <a:pPr marL="342900" marR="0" lvl="0" indent="-342900">
              <a:lnSpc>
                <a:spcPct val="107000"/>
              </a:lnSpc>
              <a:spcBef>
                <a:spcPts val="0"/>
              </a:spcBef>
              <a:spcAft>
                <a:spcPts val="0"/>
              </a:spcAft>
              <a:buFont typeface="Symbol" panose="05050102010706020507" pitchFamily="18" charset="2"/>
              <a:buChar char=""/>
            </a:pPr>
            <a:r>
              <a:rPr lang="en-US" kern="100" dirty="0">
                <a:latin typeface="Calibri" panose="020F0502020204030204" pitchFamily="34" charset="0"/>
                <a:ea typeface="Calibri" panose="020F0502020204030204" pitchFamily="34" charset="0"/>
                <a:cs typeface="Times New Roman" panose="02020603050405020304" pitchFamily="18" charset="0"/>
              </a:rPr>
              <a:t>Researched and talked to peers about their approaches</a:t>
            </a:r>
          </a:p>
          <a:p>
            <a:pPr marL="342900" marR="0" lvl="0" indent="-342900">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Decided on a “toolbox</a:t>
            </a:r>
            <a:r>
              <a:rPr lang="en-US" kern="100" dirty="0">
                <a:latin typeface="Calibri" panose="020F0502020204030204" pitchFamily="34" charset="0"/>
                <a:ea typeface="Calibri" panose="020F0502020204030204" pitchFamily="34" charset="0"/>
                <a:cs typeface="Times New Roman" panose="02020603050405020304" pitchFamily="18" charset="0"/>
              </a:rPr>
              <a:t>” approach that is applied to groups or “batches” of trailheads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72646F85-93A4-7B0C-21D0-F78F6D4B07D4}"/>
              </a:ext>
            </a:extLst>
          </p:cNvPr>
          <p:cNvSpPr>
            <a:spLocks noGrp="1"/>
          </p:cNvSpPr>
          <p:nvPr>
            <p:ph type="title"/>
          </p:nvPr>
        </p:nvSpPr>
        <p:spPr/>
        <p:txBody>
          <a:bodyPr/>
          <a:lstStyle/>
          <a:p>
            <a:r>
              <a:rPr lang="en-US" dirty="0"/>
              <a:t>Methodology</a:t>
            </a:r>
          </a:p>
        </p:txBody>
      </p:sp>
    </p:spTree>
    <p:extLst>
      <p:ext uri="{BB962C8B-B14F-4D97-AF65-F5344CB8AC3E}">
        <p14:creationId xmlns:p14="http://schemas.microsoft.com/office/powerpoint/2010/main" val="2189220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46F85-93A4-7B0C-21D0-F78F6D4B07D4}"/>
              </a:ext>
            </a:extLst>
          </p:cNvPr>
          <p:cNvSpPr>
            <a:spLocks noGrp="1"/>
          </p:cNvSpPr>
          <p:nvPr>
            <p:ph type="title"/>
          </p:nvPr>
        </p:nvSpPr>
        <p:spPr/>
        <p:txBody>
          <a:bodyPr/>
          <a:lstStyle/>
          <a:p>
            <a:r>
              <a:rPr lang="en-US" dirty="0"/>
              <a:t>Trailhead Ranking and Batching</a:t>
            </a:r>
          </a:p>
        </p:txBody>
      </p:sp>
      <p:sp>
        <p:nvSpPr>
          <p:cNvPr id="3" name="Content Placeholder 2">
            <a:extLst>
              <a:ext uri="{FF2B5EF4-FFF2-40B4-BE49-F238E27FC236}">
                <a16:creationId xmlns:a16="http://schemas.microsoft.com/office/drawing/2014/main" id="{B022D720-FFAF-1B58-3DC1-A5A501039EBC}"/>
              </a:ext>
            </a:extLst>
          </p:cNvPr>
          <p:cNvSpPr>
            <a:spLocks noGrp="1"/>
          </p:cNvSpPr>
          <p:nvPr>
            <p:ph idx="1"/>
          </p:nvPr>
        </p:nvSpPr>
        <p:spPr>
          <a:xfrm>
            <a:off x="1097280" y="1845734"/>
            <a:ext cx="4897120" cy="4259502"/>
          </a:xfrm>
        </p:spPr>
        <p:txBody>
          <a:bodyPr numCol="1">
            <a:normAutofit/>
          </a:bodyPr>
          <a:lstStyle/>
          <a:p>
            <a:pPr marL="342900" marR="0" lvl="0" indent="-342900">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Identified 45 trailheads</a:t>
            </a:r>
          </a:p>
          <a:p>
            <a:pPr marL="342900" marR="0" lvl="0" indent="-342900">
              <a:lnSpc>
                <a:spcPct val="107000"/>
              </a:lnSpc>
              <a:spcBef>
                <a:spcPts val="0"/>
              </a:spcBef>
              <a:spcAft>
                <a:spcPts val="0"/>
              </a:spcAft>
              <a:buFont typeface="Symbol" panose="05050102010706020507" pitchFamily="18" charset="2"/>
              <a:buChar char=""/>
            </a:pPr>
            <a:r>
              <a:rPr lang="en-US" kern="100" dirty="0">
                <a:latin typeface="Calibri" panose="020F0502020204030204" pitchFamily="34" charset="0"/>
                <a:ea typeface="Calibri" panose="020F0502020204030204" pitchFamily="34" charset="0"/>
                <a:cs typeface="Times New Roman" panose="02020603050405020304" pitchFamily="18" charset="0"/>
              </a:rPr>
              <a:t>Each agency given 10 numbered pins</a:t>
            </a:r>
          </a:p>
          <a:p>
            <a:pPr marL="342900" marR="0" lvl="0" indent="-342900">
              <a:lnSpc>
                <a:spcPct val="107000"/>
              </a:lnSpc>
              <a:spcBef>
                <a:spcPts val="0"/>
              </a:spcBef>
              <a:spcAft>
                <a:spcPts val="0"/>
              </a:spcAft>
              <a:buFont typeface="Symbol" panose="05050102010706020507" pitchFamily="18" charset="2"/>
              <a:buChar char=""/>
            </a:pPr>
            <a:r>
              <a:rPr lang="en-US" kern="100" dirty="0">
                <a:effectLst/>
                <a:latin typeface="Calibri" panose="020F0502020204030204" pitchFamily="34" charset="0"/>
                <a:ea typeface="Calibri" panose="020F0502020204030204" pitchFamily="34" charset="0"/>
                <a:cs typeface="Times New Roman" panose="02020603050405020304" pitchFamily="18" charset="0"/>
              </a:rPr>
              <a:t>Trailheads then grouped based on proximity and ranking</a:t>
            </a:r>
          </a:p>
          <a:p>
            <a:pPr marL="342900" marR="0" lvl="0" indent="-342900">
              <a:lnSpc>
                <a:spcPct val="107000"/>
              </a:lnSpc>
              <a:spcBef>
                <a:spcPts val="0"/>
              </a:spcBef>
              <a:spcAft>
                <a:spcPts val="0"/>
              </a:spcAft>
              <a:buFont typeface="Symbol" panose="05050102010706020507" pitchFamily="18" charset="2"/>
              <a:buChar char=""/>
            </a:pPr>
            <a:r>
              <a:rPr lang="en-US" kern="100" dirty="0">
                <a:latin typeface="Calibri" panose="020F0502020204030204" pitchFamily="34" charset="0"/>
                <a:ea typeface="Calibri" panose="020F0502020204030204" pitchFamily="34" charset="0"/>
                <a:cs typeface="Times New Roman" panose="02020603050405020304" pitchFamily="18" charset="0"/>
              </a:rPr>
              <a:t>Created 10 batches; analyzed 4 batches to date</a:t>
            </a:r>
          </a:p>
        </p:txBody>
      </p:sp>
      <p:pic>
        <p:nvPicPr>
          <p:cNvPr id="1026" name="Picture 2">
            <a:extLst>
              <a:ext uri="{FF2B5EF4-FFF2-40B4-BE49-F238E27FC236}">
                <a16:creationId xmlns:a16="http://schemas.microsoft.com/office/drawing/2014/main" id="{20974127-19C7-25DF-C4B8-3C62BB9A6F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75"/>
          <a:stretch/>
        </p:blipFill>
        <p:spPr bwMode="auto">
          <a:xfrm>
            <a:off x="6339713" y="1945794"/>
            <a:ext cx="4815967" cy="4059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676699"/>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1b2695-1a14-49df-bfba-d5b78c679949">
      <Terms xmlns="http://schemas.microsoft.com/office/infopath/2007/PartnerControls"/>
    </lcf76f155ced4ddcb4097134ff3c332f>
    <TaxCatchAll xmlns="c063b311-7538-4db3-af6e-4bd640bec0e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7DA8DC2117064090494360E6B5888D" ma:contentTypeVersion="14" ma:contentTypeDescription="Create a new document." ma:contentTypeScope="" ma:versionID="e9b489f13b7801d8ad4d1c7f43196f5f">
  <xsd:schema xmlns:xsd="http://www.w3.org/2001/XMLSchema" xmlns:xs="http://www.w3.org/2001/XMLSchema" xmlns:p="http://schemas.microsoft.com/office/2006/metadata/properties" xmlns:ns2="0e1b2695-1a14-49df-bfba-d5b78c679949" xmlns:ns3="c063b311-7538-4db3-af6e-4bd640bec0e2" targetNamespace="http://schemas.microsoft.com/office/2006/metadata/properties" ma:root="true" ma:fieldsID="fc4e07750fcc1486b5179ead2e589418" ns2:_="" ns3:_="">
    <xsd:import namespace="0e1b2695-1a14-49df-bfba-d5b78c679949"/>
    <xsd:import namespace="c063b311-7538-4db3-af6e-4bd640bec0e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1b2695-1a14-49df-bfba-d5b78c6799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aa446fb-c4e7-47d1-9e02-aae3431be311"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063b311-7538-4db3-af6e-4bd640bec0e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6a86e32b-0293-460d-89f1-342a335721b5}" ma:internalName="TaxCatchAll" ma:showField="CatchAllData" ma:web="c063b311-7538-4db3-af6e-4bd640bec0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F53F6F5-8DD9-4531-8AB1-3D641FA212A7}">
  <ds:schemaRefs>
    <ds:schemaRef ds:uri="http://purl.org/dc/terms/"/>
    <ds:schemaRef ds:uri="0e1b2695-1a14-49df-bfba-d5b78c679949"/>
    <ds:schemaRef ds:uri="http://purl.org/dc/dcmitype/"/>
    <ds:schemaRef ds:uri="http://schemas.openxmlformats.org/package/2006/metadata/core-properties"/>
    <ds:schemaRef ds:uri="http://purl.org/dc/elements/1.1/"/>
    <ds:schemaRef ds:uri="http://schemas.microsoft.com/office/infopath/2007/PartnerControls"/>
    <ds:schemaRef ds:uri="http://schemas.microsoft.com/office/2006/documentManagement/types"/>
    <ds:schemaRef ds:uri="c063b311-7538-4db3-af6e-4bd640bec0e2"/>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597A1E5-BC12-4C6B-959B-0772BD25C793}">
  <ds:schemaRefs>
    <ds:schemaRef ds:uri="http://schemas.microsoft.com/sharepoint/v3/contenttype/forms"/>
  </ds:schemaRefs>
</ds:datastoreItem>
</file>

<file path=customXml/itemProps3.xml><?xml version="1.0" encoding="utf-8"?>
<ds:datastoreItem xmlns:ds="http://schemas.openxmlformats.org/officeDocument/2006/customXml" ds:itemID="{F3322B6A-2A4C-412A-ADBB-BFEA838CB148}">
  <ds:schemaRefs>
    <ds:schemaRef ds:uri="0e1b2695-1a14-49df-bfba-d5b78c679949"/>
    <ds:schemaRef ds:uri="c063b311-7538-4db3-af6e-4bd640bec0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1852</TotalTime>
  <Words>2451</Words>
  <Application>Microsoft Office PowerPoint</Application>
  <PresentationFormat>Widescreen</PresentationFormat>
  <Paragraphs>465</Paragraphs>
  <Slides>30</Slides>
  <Notes>21</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Symbol</vt:lpstr>
      <vt:lpstr>Times New Roman</vt:lpstr>
      <vt:lpstr>Wingdings</vt:lpstr>
      <vt:lpstr>Retrospect</vt:lpstr>
      <vt:lpstr>Summit County - Dillon Ranger District Recreation Action Planning Initiative   Town of Frisco Town Council Meeting</vt:lpstr>
      <vt:lpstr>Agenda</vt:lpstr>
      <vt:lpstr>Background</vt:lpstr>
      <vt:lpstr>Issues &amp; Needs</vt:lpstr>
      <vt:lpstr>Issues &amp; Needs</vt:lpstr>
      <vt:lpstr>Coordination</vt:lpstr>
      <vt:lpstr>Analysis</vt:lpstr>
      <vt:lpstr>Methodology</vt:lpstr>
      <vt:lpstr>Trailhead Ranking and Batching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Status</vt:lpstr>
      <vt:lpstr>Existing Quandary Hub Macro Visitor Flows</vt:lpstr>
      <vt:lpstr>Questions &amp;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Bicycling on Maroon Creek Road</dc:title>
  <dc:creator>Rasmussen, Benjamin (Volpe)</dc:creator>
  <cp:lastModifiedBy>Joyce, Linsey</cp:lastModifiedBy>
  <cp:revision>9</cp:revision>
  <dcterms:created xsi:type="dcterms:W3CDTF">2021-12-15T14:55:37Z</dcterms:created>
  <dcterms:modified xsi:type="dcterms:W3CDTF">2024-06-12T21:37:20Z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0x010100B87DA8DC2117064090494360E6B5888D</vt:lpwstr>
  </property>
  <property fmtid="{D5CDD505-2E9C-101B-9397-08002B2CF9AE}" pid="3" name="MediaServiceImageTags">
    <vt:lpwstr/>
  </property>
  <property fmtid="{D5CDD505-2E9C-101B-9397-08002B2CF9AE}" pid="4" name="MSIP_Label_defa4170-0d19-0005-0004-bc88714345d2_Enabled">
    <vt:lpwstr>true</vt:lpwstr>
  </property>
  <property fmtid="{D5CDD505-2E9C-101B-9397-08002B2CF9AE}" pid="5" name="MSIP_Label_defa4170-0d19-0005-0004-bc88714345d2_SetDate">
    <vt:lpwstr>2024-06-12T21:36:53Z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1168302a-ea2b-4fdd-bc2a-47d742cb8514</vt:lpwstr>
  </property>
  <property fmtid="{D5CDD505-2E9C-101B-9397-08002B2CF9AE}" pid="9" name="MSIP_Label_defa4170-0d19-0005-0004-bc88714345d2_ActionId">
    <vt:lpwstr>ad9d159a-a2d7-4d9c-9dcd-069d800eed52</vt:lpwstr>
  </property>
  <property fmtid="{D5CDD505-2E9C-101B-9397-08002B2CF9AE}" pid="10" name="MSIP_Label_defa4170-0d19-0005-0004-bc88714345d2_ContentBits">
    <vt:lpwstr>0</vt:lpwstr>
  </property>
</Properties>
</file>