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667" r:id="rId5"/>
    <p:sldMasterId id="2147483674" r:id="rId6"/>
  </p:sldMasterIdLst>
  <p:notesMasterIdLst>
    <p:notesMasterId r:id="rId25"/>
  </p:notesMasterIdLst>
  <p:sldIdLst>
    <p:sldId id="256" r:id="rId7"/>
    <p:sldId id="259" r:id="rId8"/>
    <p:sldId id="267" r:id="rId9"/>
    <p:sldId id="264" r:id="rId10"/>
    <p:sldId id="265" r:id="rId11"/>
    <p:sldId id="268" r:id="rId12"/>
    <p:sldId id="269" r:id="rId13"/>
    <p:sldId id="270" r:id="rId14"/>
    <p:sldId id="271" r:id="rId15"/>
    <p:sldId id="263" r:id="rId16"/>
    <p:sldId id="279" r:id="rId17"/>
    <p:sldId id="275" r:id="rId18"/>
    <p:sldId id="278" r:id="rId19"/>
    <p:sldId id="280" r:id="rId20"/>
    <p:sldId id="281" r:id="rId21"/>
    <p:sldId id="272" r:id="rId22"/>
    <p:sldId id="273"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DEE"/>
    <a:srgbClr val="D1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1392" autoAdjust="0"/>
  </p:normalViewPr>
  <p:slideViewPr>
    <p:cSldViewPr snapToGrid="0">
      <p:cViewPr varScale="1">
        <p:scale>
          <a:sx n="81" d="100"/>
          <a:sy n="81" d="100"/>
        </p:scale>
        <p:origin x="12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C536A-6F2D-4A12-BCE6-9B6420785F70}"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5DBC5-F26C-4E5F-8E41-33D7D6B8AAF3}" type="slidenum">
              <a:rPr lang="en-US" smtClean="0"/>
              <a:t>‹#›</a:t>
            </a:fld>
            <a:endParaRPr lang="en-US"/>
          </a:p>
        </p:txBody>
      </p:sp>
    </p:spTree>
    <p:extLst>
      <p:ext uri="{BB962C8B-B14F-4D97-AF65-F5344CB8AC3E}">
        <p14:creationId xmlns:p14="http://schemas.microsoft.com/office/powerpoint/2010/main" val="314944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theme – Acknowledge the perception that its hard to accomplish mutual goals of effective mitigation and recreation experience</a:t>
            </a:r>
          </a:p>
          <a:p>
            <a:r>
              <a:rPr lang="en-US" dirty="0"/>
              <a:t>Key Points – </a:t>
            </a:r>
          </a:p>
          <a:p>
            <a:pPr marL="171450" indent="-171450">
              <a:buFont typeface="Arial" panose="020B0604020202020204" pitchFamily="34" charset="0"/>
              <a:buChar char="•"/>
            </a:pPr>
            <a:r>
              <a:rPr lang="en-US" dirty="0"/>
              <a:t>At the beginning of this presentation, some of you may consider these two concepts “Mortal enemies”</a:t>
            </a:r>
          </a:p>
          <a:p>
            <a:pPr marL="628650" lvl="1" indent="-171450">
              <a:buFont typeface="Arial" panose="020B0604020202020204" pitchFamily="34" charset="0"/>
              <a:buChar char="•"/>
            </a:pPr>
            <a:r>
              <a:rPr lang="en-US" dirty="0"/>
              <a:t>Fuels mitigation can be ugly</a:t>
            </a:r>
          </a:p>
          <a:p>
            <a:pPr marL="628650" lvl="1" indent="-171450">
              <a:buFont typeface="Arial" panose="020B0604020202020204" pitchFamily="34" charset="0"/>
              <a:buChar char="•"/>
            </a:pPr>
            <a:r>
              <a:rPr lang="en-US" dirty="0"/>
              <a:t>Disruptive during implementation</a:t>
            </a:r>
          </a:p>
          <a:p>
            <a:pPr marL="628650" lvl="1" indent="-171450">
              <a:buFont typeface="Arial" panose="020B0604020202020204" pitchFamily="34" charset="0"/>
              <a:buChar char="•"/>
            </a:pPr>
            <a:r>
              <a:rPr lang="en-US" dirty="0"/>
              <a:t>Prescribed burns make some uncomfortable (all fire is bad)</a:t>
            </a:r>
          </a:p>
          <a:p>
            <a:pPr marL="628650" lvl="1" indent="-171450">
              <a:buFont typeface="Arial" panose="020B0604020202020204" pitchFamily="34" charset="0"/>
              <a:buChar char="•"/>
            </a:pPr>
            <a:r>
              <a:rPr lang="en-US" dirty="0"/>
              <a:t>Changes what visitors experience on the trail, and not always for the better</a:t>
            </a:r>
          </a:p>
          <a:p>
            <a:pPr marL="171450" lvl="0" indent="-171450">
              <a:buFont typeface="Arial" panose="020B0604020202020204" pitchFamily="34" charset="0"/>
              <a:buChar char="•"/>
            </a:pPr>
            <a:r>
              <a:rPr lang="en-US" dirty="0"/>
              <a:t>But I hope you will leave feeling they are actually “Comrades in Disguise”</a:t>
            </a:r>
          </a:p>
          <a:p>
            <a:pPr marL="628650" lvl="1" indent="-171450">
              <a:buFont typeface="Arial" panose="020B0604020202020204" pitchFamily="34" charset="0"/>
              <a:buChar char="•"/>
            </a:pPr>
            <a:r>
              <a:rPr lang="en-US" dirty="0"/>
              <a:t>A healthy forest provides innumerable recreation benefits</a:t>
            </a:r>
          </a:p>
          <a:p>
            <a:pPr marL="628650" lvl="1" indent="-171450">
              <a:buFont typeface="Arial" panose="020B0604020202020204" pitchFamily="34" charset="0"/>
              <a:buChar char="•"/>
            </a:pPr>
            <a:r>
              <a:rPr lang="en-US" dirty="0"/>
              <a:t>Sustainable trails resilient to wildfire and climate change</a:t>
            </a:r>
          </a:p>
          <a:p>
            <a:pPr marL="628650" lvl="1" indent="-171450">
              <a:buFont typeface="Arial" panose="020B0604020202020204" pitchFamily="34" charset="0"/>
              <a:buChar char="•"/>
            </a:pPr>
            <a:r>
              <a:rPr lang="en-US" dirty="0"/>
              <a:t>More, diverse wildlife and botany species</a:t>
            </a:r>
          </a:p>
          <a:p>
            <a:pPr marL="628650" lvl="1" indent="-171450">
              <a:buFont typeface="Arial" panose="020B0604020202020204" pitchFamily="34" charset="0"/>
              <a:buChar char="•"/>
            </a:pPr>
            <a:r>
              <a:rPr lang="en-US" dirty="0"/>
              <a:t>Cooler temperatures, improved scenery</a:t>
            </a:r>
          </a:p>
        </p:txBody>
      </p:sp>
      <p:sp>
        <p:nvSpPr>
          <p:cNvPr id="4" name="Slide Number Placeholder 3"/>
          <p:cNvSpPr>
            <a:spLocks noGrp="1"/>
          </p:cNvSpPr>
          <p:nvPr>
            <p:ph type="sldNum" sz="quarter" idx="5"/>
          </p:nvPr>
        </p:nvSpPr>
        <p:spPr/>
        <p:txBody>
          <a:bodyPr/>
          <a:lstStyle/>
          <a:p>
            <a:fld id="{8E55DBC5-F26C-4E5F-8E41-33D7D6B8AAF3}" type="slidenum">
              <a:rPr lang="en-US" smtClean="0"/>
              <a:t>2</a:t>
            </a:fld>
            <a:endParaRPr lang="en-US"/>
          </a:p>
        </p:txBody>
      </p:sp>
    </p:spTree>
    <p:extLst>
      <p:ext uri="{BB962C8B-B14F-4D97-AF65-F5344CB8AC3E}">
        <p14:creationId xmlns:p14="http://schemas.microsoft.com/office/powerpoint/2010/main" val="1191823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5DBC5-F26C-4E5F-8E41-33D7D6B8AAF3}" type="slidenum">
              <a:rPr lang="en-US" smtClean="0"/>
              <a:t>11</a:t>
            </a:fld>
            <a:endParaRPr lang="en-US"/>
          </a:p>
        </p:txBody>
      </p:sp>
    </p:spTree>
    <p:extLst>
      <p:ext uri="{BB962C8B-B14F-4D97-AF65-F5344CB8AC3E}">
        <p14:creationId xmlns:p14="http://schemas.microsoft.com/office/powerpoint/2010/main" val="2754150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Theme – We still have more steps to go through before making a decision on this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project is on NFS lands and needs to go through NEPA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Much project refinement has occurred based on public input during the scoping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Effects of the project are currently being analyzed in an EA to be released this summer for public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Responsible official would review the effects before making a decision.</a:t>
            </a:r>
          </a:p>
        </p:txBody>
      </p:sp>
      <p:sp>
        <p:nvSpPr>
          <p:cNvPr id="4" name="Slide Number Placeholder 3"/>
          <p:cNvSpPr>
            <a:spLocks noGrp="1"/>
          </p:cNvSpPr>
          <p:nvPr>
            <p:ph type="sldNum" sz="quarter" idx="5"/>
          </p:nvPr>
        </p:nvSpPr>
        <p:spPr/>
        <p:txBody>
          <a:bodyPr/>
          <a:lstStyle/>
          <a:p>
            <a:fld id="{8E55DBC5-F26C-4E5F-8E41-33D7D6B8AAF3}" type="slidenum">
              <a:rPr lang="en-US" smtClean="0"/>
              <a:t>12</a:t>
            </a:fld>
            <a:endParaRPr lang="en-US"/>
          </a:p>
        </p:txBody>
      </p:sp>
    </p:spTree>
    <p:extLst>
      <p:ext uri="{BB962C8B-B14F-4D97-AF65-F5344CB8AC3E}">
        <p14:creationId xmlns:p14="http://schemas.microsoft.com/office/powerpoint/2010/main" val="363353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Theme – What are the objectives of recreation priority areas and what actions are considered</a:t>
            </a:r>
          </a:p>
          <a:p>
            <a:pPr marL="171450" indent="-171450">
              <a:buFont typeface="Arial" panose="020B0604020202020204" pitchFamily="34" charset="0"/>
              <a:buChar char="•"/>
            </a:pPr>
            <a:r>
              <a:rPr lang="en-US" dirty="0"/>
              <a:t>Avoid co-locating treatment unit boundaries along trails, so users can remain surrounded by trees/encounter fewer clearcut areas</a:t>
            </a:r>
          </a:p>
          <a:p>
            <a:pPr marL="171450" indent="-171450">
              <a:buFont typeface="Arial" panose="020B0604020202020204" pitchFamily="34" charset="0"/>
              <a:buChar char="•"/>
            </a:pPr>
            <a:r>
              <a:rPr lang="en-US" dirty="0"/>
              <a:t>Focus on dead only removal, particularly in the areas up to 200 feet from trails. Includes dead down and dead standing.</a:t>
            </a:r>
          </a:p>
          <a:p>
            <a:pPr marL="171450" indent="-171450">
              <a:buFont typeface="Arial" panose="020B0604020202020204" pitchFamily="34" charset="0"/>
              <a:buChar char="•"/>
            </a:pPr>
            <a:r>
              <a:rPr lang="en-US" dirty="0"/>
              <a:t>If choosing between two redundant routes, consider retaining the route that crosses mature aspen groves and decommissioning the route that crosses </a:t>
            </a:r>
            <a:r>
              <a:rPr lang="en-US" dirty="0" err="1"/>
              <a:t>lodepole</a:t>
            </a:r>
            <a:r>
              <a:rPr lang="en-US" dirty="0"/>
              <a:t> pine with high mortality.</a:t>
            </a:r>
          </a:p>
          <a:p>
            <a:pPr marL="171450" indent="-171450">
              <a:buFont typeface="Arial" panose="020B0604020202020204" pitchFamily="34" charset="0"/>
              <a:buChar char="•"/>
            </a:pPr>
            <a:r>
              <a:rPr lang="en-US" dirty="0"/>
              <a:t>If feasible, consider re-routing trail sections out of high mortality lodgepole stands and into aspen groves.</a:t>
            </a:r>
          </a:p>
          <a:p>
            <a:pPr marL="171450" indent="-171450">
              <a:buFont typeface="Arial" panose="020B0604020202020204" pitchFamily="34" charset="0"/>
              <a:buChar char="•"/>
            </a:pPr>
            <a:r>
              <a:rPr lang="en-US" dirty="0"/>
              <a:t>Consider scenery mitigation techniques when implementing fuels treatments, such as flush cutting stumps, creating feathered edges, and placing burn piles out of sight.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E55DBC5-F26C-4E5F-8E41-33D7D6B8AAF3}" type="slidenum">
              <a:rPr lang="en-US" smtClean="0"/>
              <a:t>16</a:t>
            </a:fld>
            <a:endParaRPr lang="en-US"/>
          </a:p>
        </p:txBody>
      </p:sp>
    </p:spTree>
    <p:extLst>
      <p:ext uri="{BB962C8B-B14F-4D97-AF65-F5344CB8AC3E}">
        <p14:creationId xmlns:p14="http://schemas.microsoft.com/office/powerpoint/2010/main" val="73614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Theme – What are the objectives of recreation/fuels areas and what actions are considered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similar techniques as higher recreation experiences areas: avoid co-locating treatment unit boundaries along trails, so users can remain surrounded by trees/encounter fewer clearcut areas; if choosing between two redundant routes, consider retaining the route that crosses mature aspen groves and decommissioning the route that crosses </a:t>
            </a:r>
            <a:r>
              <a:rPr lang="en-US" dirty="0" err="1"/>
              <a:t>lodepole</a:t>
            </a:r>
            <a:r>
              <a:rPr lang="en-US" dirty="0"/>
              <a:t> pine with high mortality.</a:t>
            </a:r>
          </a:p>
          <a:p>
            <a:pPr marL="171450" indent="-171450">
              <a:buFont typeface="Arial" panose="020B0604020202020204" pitchFamily="34" charset="0"/>
              <a:buChar char="•"/>
            </a:pPr>
            <a:r>
              <a:rPr lang="en-US" dirty="0"/>
              <a:t>But in these areas, we begin to introduce 5-acre clearcuts, with fewer dead only removal areas. Also includes treatments intended to function as a ‘catcher’s mitt’, catching a wildfire originating from the south to allow direct attack by first responders.</a:t>
            </a:r>
          </a:p>
          <a:p>
            <a:pPr marL="171450" indent="-171450">
              <a:buFont typeface="Arial" panose="020B0604020202020204" pitchFamily="34" charset="0"/>
              <a:buChar char="•"/>
            </a:pPr>
            <a:r>
              <a:rPr lang="en-US" dirty="0"/>
              <a:t>Backcountry skiing is a use here, so consider both encouraging skiable lines, but also avalanche risk (point to avalanche paths in pic)</a:t>
            </a:r>
          </a:p>
        </p:txBody>
      </p:sp>
      <p:sp>
        <p:nvSpPr>
          <p:cNvPr id="4" name="Slide Number Placeholder 3"/>
          <p:cNvSpPr>
            <a:spLocks noGrp="1"/>
          </p:cNvSpPr>
          <p:nvPr>
            <p:ph type="sldNum" sz="quarter" idx="5"/>
          </p:nvPr>
        </p:nvSpPr>
        <p:spPr/>
        <p:txBody>
          <a:bodyPr/>
          <a:lstStyle/>
          <a:p>
            <a:fld id="{8E55DBC5-F26C-4E5F-8E41-33D7D6B8AAF3}" type="slidenum">
              <a:rPr lang="en-US" smtClean="0"/>
              <a:t>17</a:t>
            </a:fld>
            <a:endParaRPr lang="en-US"/>
          </a:p>
        </p:txBody>
      </p:sp>
    </p:spTree>
    <p:extLst>
      <p:ext uri="{BB962C8B-B14F-4D97-AF65-F5344CB8AC3E}">
        <p14:creationId xmlns:p14="http://schemas.microsoft.com/office/powerpoint/2010/main" val="304230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Theme – What are the objectives of fuels management priority areas and what actions are considered</a:t>
            </a:r>
          </a:p>
          <a:p>
            <a:endParaRPr lang="en-US" dirty="0"/>
          </a:p>
          <a:p>
            <a:pPr marL="171450" indent="-171450">
              <a:buFont typeface="Arial" panose="020B0604020202020204" pitchFamily="34" charset="0"/>
              <a:buChar char="•"/>
            </a:pPr>
            <a:r>
              <a:rPr lang="en-US" dirty="0"/>
              <a:t>In these areas, wildfire mitigation is prioritized and trails may frequently traverse intensive fuels units. Point to pic from my front porch of a fire 6 miles north of Frisco Backyard.</a:t>
            </a:r>
          </a:p>
          <a:p>
            <a:pPr marL="171450" indent="-171450">
              <a:buFont typeface="Arial" panose="020B0604020202020204" pitchFamily="34" charset="0"/>
              <a:buChar char="•"/>
            </a:pPr>
            <a:r>
              <a:rPr lang="en-US" dirty="0"/>
              <a:t>Treatments may include clearcuts up to 40 acres in size, and include areas in the ‘catcher’s mitt to allow direct attack of wildfire</a:t>
            </a:r>
          </a:p>
          <a:p>
            <a:pPr marL="171450" indent="-171450">
              <a:buFont typeface="Arial" panose="020B0604020202020204" pitchFamily="34" charset="0"/>
              <a:buChar char="•"/>
            </a:pPr>
            <a:r>
              <a:rPr lang="en-US" dirty="0"/>
              <a:t>Outermost boundaries of treatment units should feather to appear natural on the landscape with other high-altitude vegetation community changes</a:t>
            </a:r>
          </a:p>
        </p:txBody>
      </p:sp>
      <p:sp>
        <p:nvSpPr>
          <p:cNvPr id="4" name="Slide Number Placeholder 3"/>
          <p:cNvSpPr>
            <a:spLocks noGrp="1"/>
          </p:cNvSpPr>
          <p:nvPr>
            <p:ph type="sldNum" sz="quarter" idx="5"/>
          </p:nvPr>
        </p:nvSpPr>
        <p:spPr/>
        <p:txBody>
          <a:bodyPr/>
          <a:lstStyle/>
          <a:p>
            <a:fld id="{8E55DBC5-F26C-4E5F-8E41-33D7D6B8AAF3}" type="slidenum">
              <a:rPr lang="en-US" smtClean="0"/>
              <a:t>18</a:t>
            </a:fld>
            <a:endParaRPr lang="en-US"/>
          </a:p>
        </p:txBody>
      </p:sp>
    </p:spTree>
    <p:extLst>
      <p:ext uri="{BB962C8B-B14F-4D97-AF65-F5344CB8AC3E}">
        <p14:creationId xmlns:p14="http://schemas.microsoft.com/office/powerpoint/2010/main" val="46825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Orient reader to the project location</a:t>
            </a:r>
          </a:p>
          <a:p>
            <a:pPr marL="171450" indent="-171450">
              <a:buFont typeface="Arial" panose="020B0604020202020204" pitchFamily="34" charset="0"/>
              <a:buChar char="•"/>
            </a:pPr>
            <a:r>
              <a:rPr lang="en-US" dirty="0"/>
              <a:t>Let’s get oriented to the Frisco Backyard Fuels Mitigation and Recreation Improvements Project</a:t>
            </a:r>
          </a:p>
          <a:p>
            <a:pPr marL="171450" indent="-171450">
              <a:buFont typeface="Arial" panose="020B0604020202020204" pitchFamily="34" charset="0"/>
              <a:buChar char="•"/>
            </a:pPr>
            <a:r>
              <a:rPr lang="en-US" dirty="0"/>
              <a:t>The White River National Forest is located a little over an hour west of the City of Denver</a:t>
            </a:r>
          </a:p>
          <a:p>
            <a:pPr marL="171450" indent="-171450">
              <a:buFont typeface="Arial" panose="020B0604020202020204" pitchFamily="34" charset="0"/>
              <a:buChar char="•"/>
            </a:pPr>
            <a:r>
              <a:rPr lang="en-US" dirty="0"/>
              <a:t>The Town of Frisco in Summit County Colorado is surrounded on all sides by the WRNF, specifically Dillon Ranger District (point out all the green NFS lands)</a:t>
            </a:r>
          </a:p>
          <a:p>
            <a:pPr marL="171450" indent="-171450">
              <a:buFont typeface="Arial" panose="020B0604020202020204" pitchFamily="34" charset="0"/>
              <a:buChar char="•"/>
            </a:pPr>
            <a:r>
              <a:rPr lang="en-US" dirty="0"/>
              <a:t>Nearby destinations include the Town of Breckenridge and the ski areas of Arapahoe Basin, Keystone, Copper, and Breckenridge.</a:t>
            </a:r>
          </a:p>
          <a:p>
            <a:pPr marL="171450" indent="-171450">
              <a:buFont typeface="Arial" panose="020B0604020202020204" pitchFamily="34" charset="0"/>
              <a:buChar char="•"/>
            </a:pPr>
            <a:r>
              <a:rPr lang="en-US" dirty="0"/>
              <a:t>Frisco Backyard area is NFS area immediately south of the Town, called the ‘backyard’ because people can literally walk out their back doors and recreate. </a:t>
            </a:r>
          </a:p>
        </p:txBody>
      </p:sp>
      <p:sp>
        <p:nvSpPr>
          <p:cNvPr id="4" name="Slide Number Placeholder 3"/>
          <p:cNvSpPr>
            <a:spLocks noGrp="1"/>
          </p:cNvSpPr>
          <p:nvPr>
            <p:ph type="sldNum" sz="quarter" idx="5"/>
          </p:nvPr>
        </p:nvSpPr>
        <p:spPr/>
        <p:txBody>
          <a:bodyPr/>
          <a:lstStyle/>
          <a:p>
            <a:fld id="{8E55DBC5-F26C-4E5F-8E41-33D7D6B8AAF3}" type="slidenum">
              <a:rPr lang="en-US" smtClean="0"/>
              <a:t>3</a:t>
            </a:fld>
            <a:endParaRPr lang="en-US"/>
          </a:p>
        </p:txBody>
      </p:sp>
    </p:spTree>
    <p:extLst>
      <p:ext uri="{BB962C8B-B14F-4D97-AF65-F5344CB8AC3E}">
        <p14:creationId xmlns:p14="http://schemas.microsoft.com/office/powerpoint/2010/main" val="245412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The WRNF and the Backyard area are highly valued and heavily visited</a:t>
            </a:r>
          </a:p>
          <a:p>
            <a:pPr marL="171450" indent="-171450">
              <a:buFont typeface="Arial" panose="020B0604020202020204" pitchFamily="34" charset="0"/>
              <a:buChar char="•"/>
            </a:pPr>
            <a:endParaRPr lang="en-US" dirty="0"/>
          </a:p>
          <a:p>
            <a:pPr marL="457200" indent="-457200">
              <a:buFont typeface="Arial" panose="020B0604020202020204" pitchFamily="34" charset="0"/>
              <a:buChar char="•"/>
            </a:pPr>
            <a:r>
              <a:rPr lang="en-US" dirty="0">
                <a:solidFill>
                  <a:schemeClr val="tx1"/>
                </a:solidFill>
              </a:rPr>
              <a:t>Near town but feels secluded</a:t>
            </a:r>
            <a:endParaRPr lang="en-US" sz="800" dirty="0">
              <a:solidFill>
                <a:schemeClr val="tx1"/>
              </a:solidFill>
            </a:endParaRPr>
          </a:p>
          <a:p>
            <a:pPr marL="457200" indent="-457200">
              <a:buFont typeface="Arial" panose="020B0604020202020204" pitchFamily="34" charset="0"/>
              <a:buChar char="•"/>
            </a:pPr>
            <a:r>
              <a:rPr lang="en-US" dirty="0">
                <a:solidFill>
                  <a:schemeClr val="tx1"/>
                </a:solidFill>
              </a:rPr>
              <a:t>Mature lodgepole pine and aspen forests</a:t>
            </a:r>
            <a:endParaRPr lang="en-US" sz="800" dirty="0">
              <a:solidFill>
                <a:schemeClr val="tx1"/>
              </a:solidFill>
            </a:endParaRPr>
          </a:p>
          <a:p>
            <a:pPr marL="457200" indent="-457200">
              <a:buFont typeface="Arial" panose="020B0604020202020204" pitchFamily="34" charset="0"/>
              <a:buChar char="•"/>
            </a:pPr>
            <a:r>
              <a:rPr lang="en-US" dirty="0">
                <a:solidFill>
                  <a:schemeClr val="tx1"/>
                </a:solidFill>
              </a:rPr>
              <a:t>High, scenic, rocky mountains and openings</a:t>
            </a:r>
            <a:endParaRPr lang="en-US" sz="800" dirty="0">
              <a:solidFill>
                <a:schemeClr val="tx1"/>
              </a:solidFill>
            </a:endParaRPr>
          </a:p>
          <a:p>
            <a:pPr marL="457200" indent="-457200">
              <a:buFont typeface="Arial" panose="020B0604020202020204" pitchFamily="34" charset="0"/>
              <a:buChar char="•"/>
            </a:pPr>
            <a:r>
              <a:rPr lang="en-US" dirty="0">
                <a:solidFill>
                  <a:schemeClr val="tx1"/>
                </a:solidFill>
              </a:rPr>
              <a:t>Sights and sounds of water</a:t>
            </a:r>
          </a:p>
          <a:p>
            <a:pPr marL="171450" indent="-171450">
              <a:buFont typeface="Arial" panose="020B0604020202020204" pitchFamily="34" charset="0"/>
              <a:buChar char="•"/>
            </a:pPr>
            <a:r>
              <a:rPr lang="en-US" dirty="0"/>
              <a:t>Backyard is used by locals and visitors</a:t>
            </a:r>
          </a:p>
          <a:p>
            <a:pPr marL="171450" indent="-171450">
              <a:buFont typeface="Arial" panose="020B0604020202020204" pitchFamily="34" charset="0"/>
              <a:buChar char="•"/>
            </a:pPr>
            <a:r>
              <a:rPr lang="en-US" dirty="0"/>
              <a:t>Casual recreators vs. athletes</a:t>
            </a:r>
          </a:p>
          <a:p>
            <a:pPr marL="171450" indent="-171450">
              <a:buFont typeface="Arial" panose="020B0604020202020204" pitchFamily="34" charset="0"/>
              <a:buChar char="•"/>
            </a:pPr>
            <a:r>
              <a:rPr lang="en-US" dirty="0"/>
              <a:t>Year-round (hiking, biking as well as snow sports)</a:t>
            </a:r>
          </a:p>
          <a:p>
            <a:pPr marL="171450" indent="-171450">
              <a:buFont typeface="Arial" panose="020B0604020202020204" pitchFamily="34" charset="0"/>
              <a:buChar char="•"/>
            </a:pPr>
            <a:r>
              <a:rPr lang="en-US" dirty="0"/>
              <a:t>Recently designated as the Camp Hale-Continental Divide National Monument, and visitation is expected to increase</a:t>
            </a:r>
          </a:p>
        </p:txBody>
      </p:sp>
      <p:sp>
        <p:nvSpPr>
          <p:cNvPr id="4" name="Slide Number Placeholder 3"/>
          <p:cNvSpPr>
            <a:spLocks noGrp="1"/>
          </p:cNvSpPr>
          <p:nvPr>
            <p:ph type="sldNum" sz="quarter" idx="5"/>
          </p:nvPr>
        </p:nvSpPr>
        <p:spPr/>
        <p:txBody>
          <a:bodyPr/>
          <a:lstStyle/>
          <a:p>
            <a:fld id="{8E55DBC5-F26C-4E5F-8E41-33D7D6B8AAF3}" type="slidenum">
              <a:rPr lang="en-US" smtClean="0"/>
              <a:t>4</a:t>
            </a:fld>
            <a:endParaRPr lang="en-US"/>
          </a:p>
        </p:txBody>
      </p:sp>
    </p:spTree>
    <p:extLst>
      <p:ext uri="{BB962C8B-B14F-4D97-AF65-F5344CB8AC3E}">
        <p14:creationId xmlns:p14="http://schemas.microsoft.com/office/powerpoint/2010/main" val="402017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There is a need to create an improved and sustainable trail network to meet visitation demand and visitor expectations</a:t>
            </a:r>
          </a:p>
          <a:p>
            <a:pPr marL="171450" indent="-171450">
              <a:buFont typeface="Arial" panose="020B0604020202020204" pitchFamily="34" charset="0"/>
              <a:buChar char="•"/>
            </a:pPr>
            <a:r>
              <a:rPr lang="en-US" dirty="0"/>
              <a:t>User created trails exceed NFS trails in mileage…20 miles of user-created trails and 15 miles of Forest Service trails</a:t>
            </a:r>
          </a:p>
          <a:p>
            <a:pPr marL="171450" indent="-171450">
              <a:buFont typeface="Arial" panose="020B0604020202020204" pitchFamily="34" charset="0"/>
              <a:buChar char="•"/>
            </a:pPr>
            <a:r>
              <a:rPr lang="en-US" dirty="0"/>
              <a:t>Some of these trails are named and beloved</a:t>
            </a:r>
          </a:p>
          <a:p>
            <a:pPr marL="171450" indent="-171450">
              <a:buFont typeface="Arial" panose="020B0604020202020204" pitchFamily="34" charset="0"/>
              <a:buChar char="•"/>
            </a:pPr>
            <a:r>
              <a:rPr lang="en-US" dirty="0"/>
              <a:t>But there are many areas where these trails are redundant, are not sustainably constructed and present environmental concerns, and create user conflicts.</a:t>
            </a:r>
          </a:p>
        </p:txBody>
      </p:sp>
      <p:sp>
        <p:nvSpPr>
          <p:cNvPr id="4" name="Slide Number Placeholder 3"/>
          <p:cNvSpPr>
            <a:spLocks noGrp="1"/>
          </p:cNvSpPr>
          <p:nvPr>
            <p:ph type="sldNum" sz="quarter" idx="5"/>
          </p:nvPr>
        </p:nvSpPr>
        <p:spPr/>
        <p:txBody>
          <a:bodyPr/>
          <a:lstStyle/>
          <a:p>
            <a:fld id="{8E55DBC5-F26C-4E5F-8E41-33D7D6B8AAF3}" type="slidenum">
              <a:rPr lang="en-US" smtClean="0"/>
              <a:t>5</a:t>
            </a:fld>
            <a:endParaRPr lang="en-US"/>
          </a:p>
        </p:txBody>
      </p:sp>
    </p:spTree>
    <p:extLst>
      <p:ext uri="{BB962C8B-B14F-4D97-AF65-F5344CB8AC3E}">
        <p14:creationId xmlns:p14="http://schemas.microsoft.com/office/powerpoint/2010/main" val="144339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There is a need to reduce fuels within the Frisco Backyard</a:t>
            </a:r>
          </a:p>
          <a:p>
            <a:pPr marL="171450" indent="-171450">
              <a:buFont typeface="Arial" panose="020B0604020202020204" pitchFamily="34" charset="0"/>
              <a:buChar char="•"/>
            </a:pPr>
            <a:r>
              <a:rPr lang="en-US" dirty="0"/>
              <a:t>The mountain pine beetle arrived on the White River National Forest in the late 90’s early 2000’s, targeting lodgepole pine which is a dominant forest cover type on the forest. This has led to large areas of dead trees, both dead standing and dead down trees.</a:t>
            </a:r>
          </a:p>
          <a:p>
            <a:pPr marL="171450" indent="-171450">
              <a:buFont typeface="Arial" panose="020B0604020202020204" pitchFamily="34" charset="0"/>
              <a:buChar char="•"/>
            </a:pPr>
            <a:r>
              <a:rPr lang="en-US" dirty="0"/>
              <a:t>The increased dead material has lead to very high fuel loads on the Forest with high risk of those high-intensity, stand-replacing fires.</a:t>
            </a:r>
          </a:p>
          <a:p>
            <a:pPr marL="171450" indent="-171450">
              <a:buFont typeface="Arial" panose="020B0604020202020204" pitchFamily="34" charset="0"/>
              <a:buChar char="•"/>
            </a:pPr>
            <a:r>
              <a:rPr lang="en-US" dirty="0"/>
              <a:t>The Frisco Backyard is within the wildland urban interface, or the WUI. This term describes an area where the built environment and forest meet and mingle. Nationally, there has been a lot of focus on fuels mitigation in the WUI, as this area is most at risk of impacts to human health and safety, as well as critical infrastructure.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E55DBC5-F26C-4E5F-8E41-33D7D6B8AAF3}" type="slidenum">
              <a:rPr lang="en-US" smtClean="0"/>
              <a:t>6</a:t>
            </a:fld>
            <a:endParaRPr lang="en-US"/>
          </a:p>
        </p:txBody>
      </p:sp>
    </p:spTree>
    <p:extLst>
      <p:ext uri="{BB962C8B-B14F-4D97-AF65-F5344CB8AC3E}">
        <p14:creationId xmlns:p14="http://schemas.microsoft.com/office/powerpoint/2010/main" val="2960366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Acknowledge that two things need to be done in the same space, and should be designed together</a:t>
            </a:r>
          </a:p>
          <a:p>
            <a:pPr marL="171450" indent="-171450">
              <a:buFont typeface="Arial" panose="020B0604020202020204" pitchFamily="34" charset="0"/>
              <a:buChar char="•"/>
            </a:pPr>
            <a:r>
              <a:rPr lang="en-US" dirty="0"/>
              <a:t>NEPA would allow them to be separate projects considering each other cumulatively, but this makes them reactive to each other instead of complement each other</a:t>
            </a:r>
          </a:p>
          <a:p>
            <a:pPr marL="171450" indent="-171450">
              <a:buFont typeface="Arial" panose="020B0604020202020204" pitchFamily="34" charset="0"/>
              <a:buChar char="•"/>
            </a:pPr>
            <a:r>
              <a:rPr lang="en-US" dirty="0"/>
              <a:t>The more complicated but ultimately better way is to design a single project with both in mind</a:t>
            </a:r>
          </a:p>
        </p:txBody>
      </p:sp>
      <p:sp>
        <p:nvSpPr>
          <p:cNvPr id="4" name="Slide Number Placeholder 3"/>
          <p:cNvSpPr>
            <a:spLocks noGrp="1"/>
          </p:cNvSpPr>
          <p:nvPr>
            <p:ph type="sldNum" sz="quarter" idx="5"/>
          </p:nvPr>
        </p:nvSpPr>
        <p:spPr/>
        <p:txBody>
          <a:bodyPr/>
          <a:lstStyle/>
          <a:p>
            <a:fld id="{8E55DBC5-F26C-4E5F-8E41-33D7D6B8AAF3}" type="slidenum">
              <a:rPr lang="en-US" smtClean="0"/>
              <a:t>7</a:t>
            </a:fld>
            <a:endParaRPr lang="en-US"/>
          </a:p>
        </p:txBody>
      </p:sp>
    </p:spTree>
    <p:extLst>
      <p:ext uri="{BB962C8B-B14F-4D97-AF65-F5344CB8AC3E}">
        <p14:creationId xmlns:p14="http://schemas.microsoft.com/office/powerpoint/2010/main" val="1815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First identify areas of high recreation experience that we want to prioritize over fire behavior outcomes.</a:t>
            </a:r>
          </a:p>
          <a:p>
            <a:pPr marL="171450" indent="-171450">
              <a:buFont typeface="Arial" panose="020B0604020202020204" pitchFamily="34" charset="0"/>
              <a:buChar char="•"/>
            </a:pPr>
            <a:r>
              <a:rPr lang="en-US" dirty="0"/>
              <a:t>Areas of high trail density…but this cannot be the only factor since we know user-creator trails have resulted in redundancies.</a:t>
            </a:r>
          </a:p>
          <a:p>
            <a:pPr marL="171450" indent="-171450">
              <a:buFont typeface="Arial" panose="020B0604020202020204" pitchFamily="34" charset="0"/>
              <a:buChar char="•"/>
            </a:pPr>
            <a:r>
              <a:rPr lang="en-US" dirty="0"/>
              <a:t>Areas of high use/visitation…where are visitors concentrated?</a:t>
            </a:r>
          </a:p>
          <a:p>
            <a:pPr marL="628650" lvl="1" indent="-171450">
              <a:buFont typeface="Arial" panose="020B0604020202020204" pitchFamily="34" charset="0"/>
              <a:buChar char="•"/>
            </a:pPr>
            <a:r>
              <a:rPr lang="en-US" dirty="0"/>
              <a:t>Areas in close proximity to town, where both locals and out of town visitors tend to concentrate</a:t>
            </a:r>
          </a:p>
          <a:p>
            <a:pPr marL="628650" lvl="1" indent="-171450">
              <a:buFont typeface="Arial" panose="020B0604020202020204" pitchFamily="34" charset="0"/>
              <a:buChar char="•"/>
            </a:pPr>
            <a:r>
              <a:rPr lang="en-US" dirty="0"/>
              <a:t>Key destinations like Rainbow Lake and Masontown</a:t>
            </a:r>
          </a:p>
          <a:p>
            <a:pPr marL="171450" lvl="0" indent="-171450">
              <a:buFont typeface="Arial" panose="020B0604020202020204" pitchFamily="34" charset="0"/>
              <a:buChar char="•"/>
            </a:pPr>
            <a:r>
              <a:rPr lang="en-US" dirty="0"/>
              <a:t>Method of travel – car (Minor’s creek road), bike, on foot</a:t>
            </a:r>
          </a:p>
          <a:p>
            <a:pPr marL="171450" lvl="0" indent="-171450">
              <a:buFont typeface="Arial" panose="020B0604020202020204" pitchFamily="34" charset="0"/>
              <a:buChar char="•"/>
            </a:pPr>
            <a:r>
              <a:rPr lang="en-US" dirty="0"/>
              <a:t>Type of user – Visitor to the WRNF, families, athletes</a:t>
            </a:r>
          </a:p>
        </p:txBody>
      </p:sp>
      <p:sp>
        <p:nvSpPr>
          <p:cNvPr id="4" name="Slide Number Placeholder 3"/>
          <p:cNvSpPr>
            <a:spLocks noGrp="1"/>
          </p:cNvSpPr>
          <p:nvPr>
            <p:ph type="sldNum" sz="quarter" idx="5"/>
          </p:nvPr>
        </p:nvSpPr>
        <p:spPr/>
        <p:txBody>
          <a:bodyPr/>
          <a:lstStyle/>
          <a:p>
            <a:fld id="{8E55DBC5-F26C-4E5F-8E41-33D7D6B8AAF3}" type="slidenum">
              <a:rPr lang="en-US" smtClean="0"/>
              <a:t>8</a:t>
            </a:fld>
            <a:endParaRPr lang="en-US"/>
          </a:p>
        </p:txBody>
      </p:sp>
    </p:spTree>
    <p:extLst>
      <p:ext uri="{BB962C8B-B14F-4D97-AF65-F5344CB8AC3E}">
        <p14:creationId xmlns:p14="http://schemas.microsoft.com/office/powerpoint/2010/main" val="346168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How did we identify areas of high wildfire risk?</a:t>
            </a:r>
          </a:p>
          <a:p>
            <a:pPr marL="171450" indent="-171450">
              <a:buFont typeface="Arial" panose="020B0604020202020204" pitchFamily="34" charset="0"/>
              <a:buChar char="•"/>
            </a:pPr>
            <a:r>
              <a:rPr lang="en-US" dirty="0"/>
              <a:t>Fieldwork/drone to identify tree species type and distribution, tree density, existing mortality both dead standing and dead down material, and other forest health metric to help quantify forest health.</a:t>
            </a:r>
          </a:p>
          <a:p>
            <a:pPr marL="171450" indent="-171450">
              <a:buFont typeface="Arial" panose="020B0604020202020204" pitchFamily="34" charset="0"/>
              <a:buChar char="•"/>
            </a:pPr>
            <a:r>
              <a:rPr lang="en-US" dirty="0"/>
              <a:t>Used LiDAR to map </a:t>
            </a:r>
            <a:r>
              <a:rPr lang="en-US" dirty="0" err="1"/>
              <a:t>subwatershed</a:t>
            </a:r>
            <a:r>
              <a:rPr lang="en-US" dirty="0"/>
              <a:t> boundaries and other natural features to adjust unit boundaries</a:t>
            </a:r>
          </a:p>
          <a:p>
            <a:pPr marL="171450" indent="-171450">
              <a:buFont typeface="Arial" panose="020B0604020202020204" pitchFamily="34" charset="0"/>
              <a:buChar char="•"/>
            </a:pPr>
            <a:r>
              <a:rPr lang="en-US" dirty="0"/>
              <a:t>Modeling – Input this data into models that combine climate and weather and model fire behavior during a wildfire</a:t>
            </a:r>
          </a:p>
          <a:p>
            <a:pPr marL="171450" indent="-171450">
              <a:buFont typeface="Arial" panose="020B0604020202020204" pitchFamily="34" charset="0"/>
              <a:buChar char="•"/>
            </a:pPr>
            <a:r>
              <a:rPr lang="en-US" dirty="0"/>
              <a:t>Results – Areas of lodgepole pine (orange on slide) have high fire behavior risk that would exceed what could be safely attacked by emergency response personnel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E55DBC5-F26C-4E5F-8E41-33D7D6B8AAF3}" type="slidenum">
              <a:rPr lang="en-US" smtClean="0"/>
              <a:t>9</a:t>
            </a:fld>
            <a:endParaRPr lang="en-US"/>
          </a:p>
        </p:txBody>
      </p:sp>
    </p:spTree>
    <p:extLst>
      <p:ext uri="{BB962C8B-B14F-4D97-AF65-F5344CB8AC3E}">
        <p14:creationId xmlns:p14="http://schemas.microsoft.com/office/powerpoint/2010/main" val="309928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Theme – Types of fuels treatment available for project </a:t>
            </a:r>
          </a:p>
          <a:p>
            <a:pPr marL="171450" indent="-171450">
              <a:buFont typeface="Arial" panose="020B0604020202020204" pitchFamily="34" charset="0"/>
              <a:buChar char="•"/>
            </a:pPr>
            <a:r>
              <a:rPr lang="en-US" dirty="0"/>
              <a:t>High rec zones – more dead only treatments</a:t>
            </a:r>
          </a:p>
          <a:p>
            <a:pPr marL="171450" indent="-171450">
              <a:buFont typeface="Arial" panose="020B0604020202020204" pitchFamily="34" charset="0"/>
              <a:buChar char="•"/>
            </a:pPr>
            <a:r>
              <a:rPr lang="en-US" dirty="0"/>
              <a:t>Low rec zones – more intensive treatments</a:t>
            </a:r>
          </a:p>
          <a:p>
            <a:pPr marL="171450" indent="-171450">
              <a:buFont typeface="Arial" panose="020B0604020202020204" pitchFamily="34" charset="0"/>
              <a:buChar char="•"/>
            </a:pPr>
            <a:r>
              <a:rPr lang="en-US" dirty="0"/>
              <a:t>Point out fuel break/catchers mitt zone.</a:t>
            </a:r>
          </a:p>
          <a:p>
            <a:pPr marL="171450" indent="-171450">
              <a:buFont typeface="Arial" panose="020B0604020202020204" pitchFamily="34" charset="0"/>
              <a:buChar char="•"/>
            </a:pPr>
            <a:r>
              <a:rPr lang="en-US" dirty="0"/>
              <a:t>Talk about leave trees and aspen enhancement – intend to promote aspen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cannot manage natural wildfire for fuels reduction so we need to ‘simulate’ wildfire removal of vegetation</a:t>
            </a:r>
          </a:p>
          <a:p>
            <a:pPr marL="628650" lvl="1" indent="-171450">
              <a:buFont typeface="Arial" panose="020B0604020202020204" pitchFamily="34" charset="0"/>
              <a:buChar char="•"/>
            </a:pPr>
            <a:r>
              <a:rPr lang="en-US" dirty="0"/>
              <a:t>Broadcast burning and </a:t>
            </a:r>
            <a:r>
              <a:rPr lang="en-US" dirty="0" err="1"/>
              <a:t>underburning</a:t>
            </a:r>
            <a:r>
              <a:rPr lang="en-US" dirty="0"/>
              <a:t> are generally more cost-effective but not feasible based on the vegetation type, amount of existing fuel load, and proximity to homes</a:t>
            </a:r>
          </a:p>
          <a:p>
            <a:pPr marL="628650" lvl="1" indent="-171450">
              <a:buFont typeface="Arial" panose="020B0604020202020204" pitchFamily="34" charset="0"/>
              <a:buChar char="•"/>
            </a:pPr>
            <a:r>
              <a:rPr lang="en-US" dirty="0"/>
              <a:t>Project will need to physically cut trees.</a:t>
            </a:r>
          </a:p>
          <a:p>
            <a:pPr marL="628650" lvl="1" indent="-171450">
              <a:buFont typeface="Arial" panose="020B0604020202020204" pitchFamily="34" charset="0"/>
              <a:buChar char="•"/>
            </a:pPr>
            <a:r>
              <a:rPr lang="en-US" dirty="0"/>
              <a:t>Factors to consider when deciding what trees to target depends on what species, their density, their mortality status. With this project, we are also considering the desired recreation experience!</a:t>
            </a:r>
          </a:p>
          <a:p>
            <a:pPr marL="628650" lvl="1" indent="-171450">
              <a:buFont typeface="Arial" panose="020B0604020202020204" pitchFamily="34" charset="0"/>
              <a:buChar char="•"/>
            </a:pPr>
            <a:r>
              <a:rPr lang="en-US" dirty="0"/>
              <a:t>What we do with the trees after they are cut (haul out and sell them, or pile them and burn them) depends on the existing road network and whether we can construct sufficient new temporary roads.</a:t>
            </a:r>
          </a:p>
          <a:p>
            <a:pPr marL="171450" lvl="0" indent="-171450">
              <a:buFont typeface="Arial" panose="020B0604020202020204" pitchFamily="34" charset="0"/>
              <a:buChar char="•"/>
            </a:pPr>
            <a:r>
              <a:rPr lang="en-US" dirty="0"/>
              <a:t>For Frisco Backyard there are four types of fuels mitigation methods that are appropriate based on all these factors: dead only removal, patch clearcut up to 5 acre sizes with leave trees interspersed, clearcuts up to 40 acres with leave trees, and aspen enhancement.</a:t>
            </a:r>
          </a:p>
          <a:p>
            <a:pPr marL="171450" lvl="0" indent="-171450">
              <a:buFont typeface="Arial" panose="020B0604020202020204" pitchFamily="34" charset="0"/>
              <a:buChar char="•"/>
            </a:pPr>
            <a:r>
              <a:rPr lang="en-US" dirty="0"/>
              <a:t>The majority of the materials has to be piled for later burning, due to the lack of adequate existing road network and the presence of sensitive ecological areas that prevent construction of temporary road network, like steep slopes and wetlands.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E55DBC5-F26C-4E5F-8E41-33D7D6B8AAF3}" type="slidenum">
              <a:rPr lang="en-US" smtClean="0"/>
              <a:t>10</a:t>
            </a:fld>
            <a:endParaRPr lang="en-US"/>
          </a:p>
        </p:txBody>
      </p:sp>
    </p:spTree>
    <p:extLst>
      <p:ext uri="{BB962C8B-B14F-4D97-AF65-F5344CB8AC3E}">
        <p14:creationId xmlns:p14="http://schemas.microsoft.com/office/powerpoint/2010/main" val="389101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79000">
              <a:schemeClr val="tx1"/>
            </a:gs>
            <a:gs pos="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74E5-7E19-AD16-2F30-B3A6AD066A17}"/>
              </a:ext>
            </a:extLst>
          </p:cNvPr>
          <p:cNvSpPr>
            <a:spLocks noGrp="1"/>
          </p:cNvSpPr>
          <p:nvPr>
            <p:ph type="ctrTitle" hasCustomPrompt="1"/>
          </p:nvPr>
        </p:nvSpPr>
        <p:spPr>
          <a:xfrm>
            <a:off x="1524000" y="314632"/>
            <a:ext cx="6941574" cy="2477729"/>
          </a:xfrm>
        </p:spPr>
        <p:txBody>
          <a:bodyPr anchor="t" anchorCtr="0">
            <a:normAutofit/>
          </a:bodyPr>
          <a:lstStyle>
            <a:lvl1pPr algn="l">
              <a:defRPr sz="8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40D62C8-4148-1ABB-2BDD-85E5955A9164}"/>
              </a:ext>
            </a:extLst>
          </p:cNvPr>
          <p:cNvSpPr>
            <a:spLocks noGrp="1"/>
          </p:cNvSpPr>
          <p:nvPr>
            <p:ph type="subTitle" idx="1"/>
          </p:nvPr>
        </p:nvSpPr>
        <p:spPr>
          <a:xfrm>
            <a:off x="1524000" y="2900516"/>
            <a:ext cx="9144000" cy="2357284"/>
          </a:xfrm>
        </p:spPr>
        <p:txBody>
          <a:bodyPr/>
          <a:lstStyle>
            <a:lvl1pPr marL="0" indent="0" algn="l">
              <a:buNone/>
              <a:defRPr sz="4000">
                <a:solidFill>
                  <a:schemeClr val="bg1"/>
                </a:solidFill>
                <a:latin typeface="Alumni Sans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4384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CD89F0-873F-AE7D-51EB-0F2B9C9972C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2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D044-A794-1F88-F772-08C546815B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32DC4C-104D-C202-2354-6BB9AEBFA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0631BF-E295-3CCE-D5F2-3656DAFA477D}"/>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5" name="Footer Placeholder 4">
            <a:extLst>
              <a:ext uri="{FF2B5EF4-FFF2-40B4-BE49-F238E27FC236}">
                <a16:creationId xmlns:a16="http://schemas.microsoft.com/office/drawing/2014/main" id="{CF67C519-42EF-6397-39E7-07639A4E8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0E07C-E0ED-17DC-F1BE-79BC992CF2BF}"/>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275704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1D88-A518-BD85-9D77-37184B483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675EC-1D66-AA04-F2BE-0BD830252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3F557-7B75-B5F5-6BE7-1C5F8032CC95}"/>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5" name="Footer Placeholder 4">
            <a:extLst>
              <a:ext uri="{FF2B5EF4-FFF2-40B4-BE49-F238E27FC236}">
                <a16:creationId xmlns:a16="http://schemas.microsoft.com/office/drawing/2014/main" id="{126D4A6B-2220-244F-EFCC-BEDEC7161B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10C5DD-69EE-A3C0-1A1B-9424FD8B711A}"/>
              </a:ext>
            </a:extLst>
          </p:cNvPr>
          <p:cNvSpPr>
            <a:spLocks noGrp="1"/>
          </p:cNvSpPr>
          <p:nvPr>
            <p:ph type="sldNum" sz="quarter" idx="12"/>
          </p:nvPr>
        </p:nvSpPr>
        <p:spPr/>
        <p:txBody>
          <a:bodyPr/>
          <a:lstStyle/>
          <a:p>
            <a:fld id="{41F22D44-26EC-410C-A8E1-970AB5D9550C}" type="slidenum">
              <a:rPr lang="en-US" smtClean="0"/>
              <a:t>‹#›</a:t>
            </a:fld>
            <a:endParaRPr lang="en-US"/>
          </a:p>
        </p:txBody>
      </p:sp>
      <p:cxnSp>
        <p:nvCxnSpPr>
          <p:cNvPr id="7" name="Straight Connector 6">
            <a:extLst>
              <a:ext uri="{FF2B5EF4-FFF2-40B4-BE49-F238E27FC236}">
                <a16:creationId xmlns:a16="http://schemas.microsoft.com/office/drawing/2014/main" id="{EB295831-632F-7AEB-BE08-59749B4E5CAE}"/>
              </a:ext>
            </a:extLst>
          </p:cNvPr>
          <p:cNvCxnSpPr>
            <a:cxnSpLocks/>
          </p:cNvCxnSpPr>
          <p:nvPr userDrawn="1"/>
        </p:nvCxnSpPr>
        <p:spPr>
          <a:xfrm>
            <a:off x="0" y="658094"/>
            <a:ext cx="612843" cy="0"/>
          </a:xfrm>
          <a:prstGeom prst="line">
            <a:avLst/>
          </a:prstGeom>
          <a:ln w="1047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13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79E6-4C24-D821-8162-BCBA824081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E53F0C-3E46-742D-F2EE-4C64A02BF3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6DEA80-F698-7909-772B-987F70B070AF}"/>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5" name="Footer Placeholder 4">
            <a:extLst>
              <a:ext uri="{FF2B5EF4-FFF2-40B4-BE49-F238E27FC236}">
                <a16:creationId xmlns:a16="http://schemas.microsoft.com/office/drawing/2014/main" id="{2C521FB5-7D9B-B1ED-3A32-BA65E1E457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5F5241-8B0F-3849-8ED9-7D156486E490}"/>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236856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D2F7-5A7B-F32A-8386-6F3D0B3E4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F23-45E2-6F3D-A694-0454EA03DC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FC2E6-5F3C-0DC3-AA31-CAC2A504CE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E7D9D6-1779-B49C-E3D9-16DF78D67108}"/>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6" name="Footer Placeholder 5">
            <a:extLst>
              <a:ext uri="{FF2B5EF4-FFF2-40B4-BE49-F238E27FC236}">
                <a16:creationId xmlns:a16="http://schemas.microsoft.com/office/drawing/2014/main" id="{935CED2A-A812-E303-C29B-376A83336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48357-F09D-464A-4A3A-593A1BCE399F}"/>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3488961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1487-FA69-EA86-6B17-3368E31D9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748B5-0DDB-D5CE-0A0F-036DA64A5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4E971-AD55-CA40-D559-000F7F3E7F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F38E7-276F-C1BA-2FCA-AF33070A97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C5CBA-B78A-1407-BD66-8284605CD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3AF4D2-F585-8DDD-29C4-CF9AF2ED017E}"/>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8" name="Footer Placeholder 7">
            <a:extLst>
              <a:ext uri="{FF2B5EF4-FFF2-40B4-BE49-F238E27FC236}">
                <a16:creationId xmlns:a16="http://schemas.microsoft.com/office/drawing/2014/main" id="{A4CA8129-AB1F-7409-341E-34CE557BA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FBEA82-BC25-8BE6-1C60-72D99FBFD998}"/>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97891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EC4D-623E-2E86-8EE1-E3D77F2F4C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085DBB-BCC7-2265-70F6-2ADD7919E72D}"/>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4" name="Footer Placeholder 3">
            <a:extLst>
              <a:ext uri="{FF2B5EF4-FFF2-40B4-BE49-F238E27FC236}">
                <a16:creationId xmlns:a16="http://schemas.microsoft.com/office/drawing/2014/main" id="{1E05A8DF-76F3-0473-B9CB-7F4B5399F9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AD886A-9512-C58D-B8EF-6598C661FE52}"/>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3238968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6014A-8D55-41E0-D557-8591DBAA0603}"/>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3" name="Footer Placeholder 2">
            <a:extLst>
              <a:ext uri="{FF2B5EF4-FFF2-40B4-BE49-F238E27FC236}">
                <a16:creationId xmlns:a16="http://schemas.microsoft.com/office/drawing/2014/main" id="{2B0AD467-EC6B-89BC-6C20-047C2865DED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B804298-FA6E-6984-0123-B2290DB3B691}"/>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245803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C2AB-4FD8-2683-51E5-8BB42DDDF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153CD2-2EDC-ACA3-C365-B8F193783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CD9F1-BE76-8680-2383-8DEC15ACF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6CC71-836A-D1C5-FC0E-6BDA1C96C6E1}"/>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6" name="Footer Placeholder 5">
            <a:extLst>
              <a:ext uri="{FF2B5EF4-FFF2-40B4-BE49-F238E27FC236}">
                <a16:creationId xmlns:a16="http://schemas.microsoft.com/office/drawing/2014/main" id="{E53FCB5E-A81A-2BE8-AC39-C1D1F4C77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B4E9E2-42CC-6805-A08D-641A2B54D3F9}"/>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3311701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2DD9-C8BB-B9BE-D791-B765B67ED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B1F28E-0649-5A32-8162-455819BCB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277819-3E37-13FC-725E-6934F64E1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1EF26-115D-3359-4940-51F804608B2B}"/>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6" name="Footer Placeholder 5">
            <a:extLst>
              <a:ext uri="{FF2B5EF4-FFF2-40B4-BE49-F238E27FC236}">
                <a16:creationId xmlns:a16="http://schemas.microsoft.com/office/drawing/2014/main" id="{A0D7CD24-5419-69E0-2FE1-FAB235D2BC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A8EB3E-87F5-E803-ED59-D192E24B4412}"/>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349225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74E5-7E19-AD16-2F30-B3A6AD066A17}"/>
              </a:ext>
            </a:extLst>
          </p:cNvPr>
          <p:cNvSpPr>
            <a:spLocks noGrp="1"/>
          </p:cNvSpPr>
          <p:nvPr>
            <p:ph type="ctrTitle" hasCustomPrompt="1"/>
          </p:nvPr>
        </p:nvSpPr>
        <p:spPr>
          <a:xfrm>
            <a:off x="1524000" y="314632"/>
            <a:ext cx="6941574" cy="2477729"/>
          </a:xfrm>
        </p:spPr>
        <p:txBody>
          <a:bodyPr anchor="t" anchorCtr="0">
            <a:normAutofit/>
          </a:bodyPr>
          <a:lstStyle>
            <a:lvl1pPr algn="l">
              <a:defRPr sz="8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40D62C8-4148-1ABB-2BDD-85E5955A9164}"/>
              </a:ext>
            </a:extLst>
          </p:cNvPr>
          <p:cNvSpPr>
            <a:spLocks noGrp="1"/>
          </p:cNvSpPr>
          <p:nvPr>
            <p:ph type="subTitle" idx="1"/>
          </p:nvPr>
        </p:nvSpPr>
        <p:spPr>
          <a:xfrm>
            <a:off x="1524000" y="2900516"/>
            <a:ext cx="9144000" cy="2357284"/>
          </a:xfrm>
        </p:spPr>
        <p:txBody>
          <a:bodyPr/>
          <a:lstStyle>
            <a:lvl1pPr marL="0" indent="0" algn="l">
              <a:buNone/>
              <a:defRPr sz="4000">
                <a:solidFill>
                  <a:schemeClr val="bg1"/>
                </a:solidFill>
                <a:latin typeface="Alumni Sans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918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52B0-5AB7-2BA5-6E66-942B65220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15968-9AF8-8DB7-4636-179230E704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E5265-4037-ABAD-14FB-3694DB7B1D40}"/>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5" name="Footer Placeholder 4">
            <a:extLst>
              <a:ext uri="{FF2B5EF4-FFF2-40B4-BE49-F238E27FC236}">
                <a16:creationId xmlns:a16="http://schemas.microsoft.com/office/drawing/2014/main" id="{E4A202C0-838B-7548-984C-7235340496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62AB20-A316-EF04-05D5-892E9FE3976B}"/>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3577795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EA661-2BF6-D586-983B-A5F0E70292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D855D8-56D5-775B-656E-F7C938626C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06109-6CC2-16D2-2997-7F12280B624F}"/>
              </a:ext>
            </a:extLst>
          </p:cNvPr>
          <p:cNvSpPr>
            <a:spLocks noGrp="1"/>
          </p:cNvSpPr>
          <p:nvPr>
            <p:ph type="dt" sz="half" idx="10"/>
          </p:nvPr>
        </p:nvSpPr>
        <p:spPr/>
        <p:txBody>
          <a:bodyPr/>
          <a:lstStyle/>
          <a:p>
            <a:fld id="{965BAD85-0D20-44AB-BB11-252A7EE7B3C1}" type="datetimeFigureOut">
              <a:rPr lang="en-US" smtClean="0"/>
              <a:t>6/20/2024</a:t>
            </a:fld>
            <a:endParaRPr lang="en-US"/>
          </a:p>
        </p:txBody>
      </p:sp>
      <p:sp>
        <p:nvSpPr>
          <p:cNvPr id="5" name="Footer Placeholder 4">
            <a:extLst>
              <a:ext uri="{FF2B5EF4-FFF2-40B4-BE49-F238E27FC236}">
                <a16:creationId xmlns:a16="http://schemas.microsoft.com/office/drawing/2014/main" id="{D8E13B64-CEA9-755D-F7CA-A74A974CBC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6EAAFF-B3B0-A867-E97B-BE195785CD92}"/>
              </a:ext>
            </a:extLst>
          </p:cNvPr>
          <p:cNvSpPr>
            <a:spLocks noGrp="1"/>
          </p:cNvSpPr>
          <p:nvPr>
            <p:ph type="sldNum" sz="quarter" idx="12"/>
          </p:nvPr>
        </p:nvSpPr>
        <p:spPr/>
        <p:txBody>
          <a:bodyPr/>
          <a:lstStyle/>
          <a:p>
            <a:fld id="{B12581E3-1AFA-4F04-977D-64944A34FB5C}" type="slidenum">
              <a:rPr lang="en-US" smtClean="0"/>
              <a:t>‹#›</a:t>
            </a:fld>
            <a:endParaRPr lang="en-US"/>
          </a:p>
        </p:txBody>
      </p:sp>
    </p:spTree>
    <p:extLst>
      <p:ext uri="{BB962C8B-B14F-4D97-AF65-F5344CB8AC3E}">
        <p14:creationId xmlns:p14="http://schemas.microsoft.com/office/powerpoint/2010/main" val="459905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72AC51-7F23-6BB9-79D3-353BE3AE63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2C4BF58A-5BAE-8884-F1EF-537FF99A62B4}"/>
              </a:ext>
            </a:extLst>
          </p:cNvPr>
          <p:cNvSpPr>
            <a:spLocks noGrp="1"/>
          </p:cNvSpPr>
          <p:nvPr>
            <p:ph type="title"/>
          </p:nvPr>
        </p:nvSpPr>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D0E142-C31F-2A57-C16C-4ADEA570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2FF2B74-DA66-F639-4F17-370A4A7CA339}"/>
              </a:ext>
            </a:extLst>
          </p:cNvPr>
          <p:cNvSpPr>
            <a:spLocks noGrp="1"/>
          </p:cNvSpPr>
          <p:nvPr>
            <p:ph type="sldNum" sz="quarter" idx="12"/>
          </p:nvPr>
        </p:nvSpPr>
        <p:spPr>
          <a:xfrm>
            <a:off x="8610600" y="6356350"/>
            <a:ext cx="2743200" cy="365125"/>
          </a:xfrm>
          <a:prstGeom prst="rect">
            <a:avLst/>
          </a:prstGeom>
        </p:spPr>
        <p:txBody>
          <a:bodyPr/>
          <a:lstStyle/>
          <a:p>
            <a:fld id="{41F22D44-26EC-410C-A8E1-970AB5D9550C}" type="slidenum">
              <a:rPr lang="en-US" smtClean="0"/>
              <a:t>‹#›</a:t>
            </a:fld>
            <a:endParaRPr lang="en-US"/>
          </a:p>
        </p:txBody>
      </p:sp>
      <p:cxnSp>
        <p:nvCxnSpPr>
          <p:cNvPr id="7" name="Straight Connector 6">
            <a:extLst>
              <a:ext uri="{FF2B5EF4-FFF2-40B4-BE49-F238E27FC236}">
                <a16:creationId xmlns:a16="http://schemas.microsoft.com/office/drawing/2014/main" id="{360C835C-DC14-8B23-840D-ECB7C35246A7}"/>
              </a:ext>
            </a:extLst>
          </p:cNvPr>
          <p:cNvCxnSpPr>
            <a:cxnSpLocks/>
          </p:cNvCxnSpPr>
          <p:nvPr userDrawn="1"/>
        </p:nvCxnSpPr>
        <p:spPr>
          <a:xfrm>
            <a:off x="0" y="658094"/>
            <a:ext cx="612843" cy="0"/>
          </a:xfrm>
          <a:prstGeom prst="line">
            <a:avLst/>
          </a:prstGeom>
          <a:ln w="1047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7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1028AC2-AB5B-3253-E05C-9DFEDECF1D9C}"/>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4545D158-2907-ED80-3516-42CC1C817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4F240-BC75-A725-8240-C1F8EDD3147A}"/>
              </a:ext>
            </a:extLst>
          </p:cNvPr>
          <p:cNvSpPr>
            <a:spLocks noGrp="1"/>
          </p:cNvSpPr>
          <p:nvPr>
            <p:ph sz="half" idx="1"/>
          </p:nvPr>
        </p:nvSpPr>
        <p:spPr>
          <a:xfrm>
            <a:off x="838200" y="1288024"/>
            <a:ext cx="5181600" cy="4888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071E73-577C-FC32-B13D-5336D401D145}"/>
              </a:ext>
            </a:extLst>
          </p:cNvPr>
          <p:cNvSpPr>
            <a:spLocks noGrp="1"/>
          </p:cNvSpPr>
          <p:nvPr>
            <p:ph sz="half" idx="2"/>
          </p:nvPr>
        </p:nvSpPr>
        <p:spPr>
          <a:xfrm>
            <a:off x="6172200" y="1288024"/>
            <a:ext cx="5181600" cy="4888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69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A8CCDD-2D68-00AD-2E5E-A2DB465B7B61}"/>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AE9373DA-DDC1-27E0-A3AF-DD4BAA7AF8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62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CD89F0-873F-AE7D-51EB-0F2B9C9972C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870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72AC51-7F23-6BB9-79D3-353BE3AE63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2C4BF58A-5BAE-8884-F1EF-537FF99A62B4}"/>
              </a:ext>
            </a:extLst>
          </p:cNvPr>
          <p:cNvSpPr>
            <a:spLocks noGrp="1"/>
          </p:cNvSpPr>
          <p:nvPr>
            <p:ph type="title"/>
          </p:nvPr>
        </p:nvSpPr>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D0E142-C31F-2A57-C16C-4ADEA570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2FF2B74-DA66-F639-4F17-370A4A7CA339}"/>
              </a:ext>
            </a:extLst>
          </p:cNvPr>
          <p:cNvSpPr>
            <a:spLocks noGrp="1"/>
          </p:cNvSpPr>
          <p:nvPr>
            <p:ph type="sldNum" sz="quarter" idx="12"/>
          </p:nvPr>
        </p:nvSpPr>
        <p:spPr>
          <a:xfrm>
            <a:off x="8610600" y="6356350"/>
            <a:ext cx="2743200" cy="365125"/>
          </a:xfrm>
          <a:prstGeom prst="rect">
            <a:avLst/>
          </a:prstGeom>
        </p:spPr>
        <p:txBody>
          <a:bodyPr/>
          <a:lstStyle/>
          <a:p>
            <a:fld id="{41F22D44-26EC-410C-A8E1-970AB5D9550C}" type="slidenum">
              <a:rPr lang="en-US" smtClean="0"/>
              <a:t>‹#›</a:t>
            </a:fld>
            <a:endParaRPr lang="en-US"/>
          </a:p>
        </p:txBody>
      </p:sp>
      <p:cxnSp>
        <p:nvCxnSpPr>
          <p:cNvPr id="7" name="Straight Connector 6">
            <a:extLst>
              <a:ext uri="{FF2B5EF4-FFF2-40B4-BE49-F238E27FC236}">
                <a16:creationId xmlns:a16="http://schemas.microsoft.com/office/drawing/2014/main" id="{360C835C-DC14-8B23-840D-ECB7C35246A7}"/>
              </a:ext>
            </a:extLst>
          </p:cNvPr>
          <p:cNvCxnSpPr>
            <a:cxnSpLocks/>
          </p:cNvCxnSpPr>
          <p:nvPr userDrawn="1"/>
        </p:nvCxnSpPr>
        <p:spPr>
          <a:xfrm>
            <a:off x="0" y="658094"/>
            <a:ext cx="612843" cy="0"/>
          </a:xfrm>
          <a:prstGeom prst="line">
            <a:avLst/>
          </a:prstGeom>
          <a:ln w="1047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341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1028AC2-AB5B-3253-E05C-9DFEDECF1D9C}"/>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4545D158-2907-ED80-3516-42CC1C817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4F240-BC75-A725-8240-C1F8EDD3147A}"/>
              </a:ext>
            </a:extLst>
          </p:cNvPr>
          <p:cNvSpPr>
            <a:spLocks noGrp="1"/>
          </p:cNvSpPr>
          <p:nvPr>
            <p:ph sz="half" idx="1"/>
          </p:nvPr>
        </p:nvSpPr>
        <p:spPr>
          <a:xfrm>
            <a:off x="838200" y="1288024"/>
            <a:ext cx="5181600" cy="4888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071E73-577C-FC32-B13D-5336D401D145}"/>
              </a:ext>
            </a:extLst>
          </p:cNvPr>
          <p:cNvSpPr>
            <a:spLocks noGrp="1"/>
          </p:cNvSpPr>
          <p:nvPr>
            <p:ph sz="half" idx="2"/>
          </p:nvPr>
        </p:nvSpPr>
        <p:spPr>
          <a:xfrm>
            <a:off x="6172200" y="1288024"/>
            <a:ext cx="5181600" cy="4888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309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A8CCDD-2D68-00AD-2E5E-A2DB465B7B61}"/>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AE9373DA-DDC1-27E0-A3AF-DD4BAA7AF8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460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4C34B4-74E2-2400-B938-B0159D0E5EB9}"/>
              </a:ext>
            </a:extLst>
          </p:cNvPr>
          <p:cNvSpPr/>
          <p:nvPr userDrawn="1"/>
        </p:nvSpPr>
        <p:spPr>
          <a:xfrm>
            <a:off x="0" y="6311900"/>
            <a:ext cx="12192000" cy="5461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a:extLst>
              <a:ext uri="{FF2B5EF4-FFF2-40B4-BE49-F238E27FC236}">
                <a16:creationId xmlns:a16="http://schemas.microsoft.com/office/drawing/2014/main" id="{EFAD391B-D354-23CF-3337-19EE5595F72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43967" y="6476445"/>
            <a:ext cx="1371600" cy="194039"/>
          </a:xfrm>
          <a:prstGeom prst="rect">
            <a:avLst/>
          </a:prstGeom>
        </p:spPr>
      </p:pic>
      <p:sp>
        <p:nvSpPr>
          <p:cNvPr id="2" name="Title Placeholder 1">
            <a:extLst>
              <a:ext uri="{FF2B5EF4-FFF2-40B4-BE49-F238E27FC236}">
                <a16:creationId xmlns:a16="http://schemas.microsoft.com/office/drawing/2014/main" id="{18196736-9485-D8C6-5C32-12C450A638E5}"/>
              </a:ext>
            </a:extLst>
          </p:cNvPr>
          <p:cNvSpPr>
            <a:spLocks noGrp="1"/>
          </p:cNvSpPr>
          <p:nvPr>
            <p:ph type="title"/>
          </p:nvPr>
        </p:nvSpPr>
        <p:spPr>
          <a:xfrm>
            <a:off x="838200" y="365126"/>
            <a:ext cx="10515600" cy="922898"/>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A0A95B-999E-0684-F7CC-923BB18D50BE}"/>
              </a:ext>
            </a:extLst>
          </p:cNvPr>
          <p:cNvSpPr>
            <a:spLocks noGrp="1"/>
          </p:cNvSpPr>
          <p:nvPr>
            <p:ph type="body" idx="1"/>
          </p:nvPr>
        </p:nvSpPr>
        <p:spPr>
          <a:xfrm>
            <a:off x="838200" y="1288024"/>
            <a:ext cx="10515600" cy="48889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D1DB34A-EC3C-4B52-DBC9-0402A5593542}"/>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bg1"/>
                </a:solidFill>
                <a:latin typeface="Barlow SemiBold" panose="00000700000000000000" pitchFamily="2" charset="0"/>
              </a:defRPr>
            </a:lvl1pPr>
          </a:lstStyle>
          <a:p>
            <a:endParaRPr lang="en-US" dirty="0"/>
          </a:p>
        </p:txBody>
      </p:sp>
      <p:cxnSp>
        <p:nvCxnSpPr>
          <p:cNvPr id="9" name="Straight Connector 8">
            <a:extLst>
              <a:ext uri="{FF2B5EF4-FFF2-40B4-BE49-F238E27FC236}">
                <a16:creationId xmlns:a16="http://schemas.microsoft.com/office/drawing/2014/main" id="{FDEADB8B-1D39-E07C-0F2E-12D10EE63B2B}"/>
              </a:ext>
            </a:extLst>
          </p:cNvPr>
          <p:cNvCxnSpPr>
            <a:cxnSpLocks/>
          </p:cNvCxnSpPr>
          <p:nvPr userDrawn="1"/>
        </p:nvCxnSpPr>
        <p:spPr>
          <a:xfrm>
            <a:off x="0" y="658094"/>
            <a:ext cx="612843" cy="0"/>
          </a:xfrm>
          <a:prstGeom prst="line">
            <a:avLst/>
          </a:prstGeom>
          <a:ln w="1047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1649917"/>
      </p:ext>
    </p:extLst>
  </p:cSld>
  <p:clrMap bg1="lt1" tx1="dk1" bg2="lt2" tx2="dk2" accent1="accent1" accent2="accent2" accent3="accent3" accent4="accent4" accent5="accent5" accent6="accent6" hlink="hlink" folHlink="folHlink"/>
  <p:sldLayoutIdLst>
    <p:sldLayoutId id="2147483659" r:id="rId1"/>
    <p:sldLayoutId id="2147483666" r:id="rId2"/>
    <p:sldLayoutId id="2147483660" r:id="rId3"/>
    <p:sldLayoutId id="2147483662" r:id="rId4"/>
    <p:sldLayoutId id="2147483664" r:id="rId5"/>
    <p:sldLayoutId id="2147483665" r:id="rId6"/>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4C34B4-74E2-2400-B938-B0159D0E5EB9}"/>
              </a:ext>
            </a:extLst>
          </p:cNvPr>
          <p:cNvSpPr/>
          <p:nvPr userDrawn="1"/>
        </p:nvSpPr>
        <p:spPr>
          <a:xfrm>
            <a:off x="0" y="6311900"/>
            <a:ext cx="12192000" cy="5461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a:extLst>
              <a:ext uri="{FF2B5EF4-FFF2-40B4-BE49-F238E27FC236}">
                <a16:creationId xmlns:a16="http://schemas.microsoft.com/office/drawing/2014/main" id="{EFAD391B-D354-23CF-3337-19EE5595F7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43967" y="6476445"/>
            <a:ext cx="1371600" cy="194039"/>
          </a:xfrm>
          <a:prstGeom prst="rect">
            <a:avLst/>
          </a:prstGeom>
        </p:spPr>
      </p:pic>
      <p:sp>
        <p:nvSpPr>
          <p:cNvPr id="2" name="Title Placeholder 1">
            <a:extLst>
              <a:ext uri="{FF2B5EF4-FFF2-40B4-BE49-F238E27FC236}">
                <a16:creationId xmlns:a16="http://schemas.microsoft.com/office/drawing/2014/main" id="{18196736-9485-D8C6-5C32-12C450A638E5}"/>
              </a:ext>
            </a:extLst>
          </p:cNvPr>
          <p:cNvSpPr>
            <a:spLocks noGrp="1"/>
          </p:cNvSpPr>
          <p:nvPr>
            <p:ph type="title"/>
          </p:nvPr>
        </p:nvSpPr>
        <p:spPr>
          <a:xfrm>
            <a:off x="838200" y="365126"/>
            <a:ext cx="10515600" cy="922898"/>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A0A95B-999E-0684-F7CC-923BB18D50BE}"/>
              </a:ext>
            </a:extLst>
          </p:cNvPr>
          <p:cNvSpPr>
            <a:spLocks noGrp="1"/>
          </p:cNvSpPr>
          <p:nvPr>
            <p:ph type="body" idx="1"/>
          </p:nvPr>
        </p:nvSpPr>
        <p:spPr>
          <a:xfrm>
            <a:off x="838200" y="1288024"/>
            <a:ext cx="10515600" cy="48889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D1DB34A-EC3C-4B52-DBC9-0402A5593542}"/>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bg1"/>
                </a:solidFill>
                <a:latin typeface="Barlow SemiBold" panose="00000700000000000000" pitchFamily="2" charset="0"/>
              </a:defRPr>
            </a:lvl1pPr>
          </a:lstStyle>
          <a:p>
            <a:endParaRPr lang="en-US" dirty="0"/>
          </a:p>
        </p:txBody>
      </p:sp>
      <p:cxnSp>
        <p:nvCxnSpPr>
          <p:cNvPr id="9" name="Straight Connector 8">
            <a:extLst>
              <a:ext uri="{FF2B5EF4-FFF2-40B4-BE49-F238E27FC236}">
                <a16:creationId xmlns:a16="http://schemas.microsoft.com/office/drawing/2014/main" id="{FDEADB8B-1D39-E07C-0F2E-12D10EE63B2B}"/>
              </a:ext>
            </a:extLst>
          </p:cNvPr>
          <p:cNvCxnSpPr>
            <a:cxnSpLocks/>
          </p:cNvCxnSpPr>
          <p:nvPr userDrawn="1"/>
        </p:nvCxnSpPr>
        <p:spPr>
          <a:xfrm>
            <a:off x="0" y="658094"/>
            <a:ext cx="612843" cy="0"/>
          </a:xfrm>
          <a:prstGeom prst="line">
            <a:avLst/>
          </a:prstGeom>
          <a:ln w="1047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93215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BF25C-CFA7-8954-0BE8-D24885336D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B28A1-7C5F-7430-5B92-CF7785C82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11DE3-CD4E-ECB9-5259-E9D9115BD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5BAD85-0D20-44AB-BB11-252A7EE7B3C1}" type="datetimeFigureOut">
              <a:rPr lang="en-US" smtClean="0"/>
              <a:t>6/20/2024</a:t>
            </a:fld>
            <a:endParaRPr lang="en-US"/>
          </a:p>
        </p:txBody>
      </p:sp>
      <p:sp>
        <p:nvSpPr>
          <p:cNvPr id="5" name="Footer Placeholder 4">
            <a:extLst>
              <a:ext uri="{FF2B5EF4-FFF2-40B4-BE49-F238E27FC236}">
                <a16:creationId xmlns:a16="http://schemas.microsoft.com/office/drawing/2014/main" id="{EDE2FC17-3427-FAF3-020C-2A72BB42F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E6361E9-D54D-5F32-66EB-B1C0FCF52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2581E3-1AFA-4F04-977D-64944A34FB5C}" type="slidenum">
              <a:rPr lang="en-US" smtClean="0"/>
              <a:t>‹#›</a:t>
            </a:fld>
            <a:endParaRPr lang="en-US"/>
          </a:p>
        </p:txBody>
      </p:sp>
      <p:sp>
        <p:nvSpPr>
          <p:cNvPr id="7" name="Rectangle 6">
            <a:extLst>
              <a:ext uri="{FF2B5EF4-FFF2-40B4-BE49-F238E27FC236}">
                <a16:creationId xmlns:a16="http://schemas.microsoft.com/office/drawing/2014/main" id="{3B3230BF-411B-002C-BF25-D091C7402CCD}"/>
              </a:ext>
            </a:extLst>
          </p:cNvPr>
          <p:cNvSpPr/>
          <p:nvPr userDrawn="1"/>
        </p:nvSpPr>
        <p:spPr>
          <a:xfrm>
            <a:off x="0" y="6311900"/>
            <a:ext cx="12192000" cy="5461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a:extLst>
              <a:ext uri="{FF2B5EF4-FFF2-40B4-BE49-F238E27FC236}">
                <a16:creationId xmlns:a16="http://schemas.microsoft.com/office/drawing/2014/main" id="{A4A32C4B-D065-D9B7-A4E3-0C8E307E4B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43967" y="6476445"/>
            <a:ext cx="1371600" cy="194039"/>
          </a:xfrm>
          <a:prstGeom prst="rect">
            <a:avLst/>
          </a:prstGeom>
        </p:spPr>
      </p:pic>
      <p:cxnSp>
        <p:nvCxnSpPr>
          <p:cNvPr id="9" name="Straight Connector 8">
            <a:extLst>
              <a:ext uri="{FF2B5EF4-FFF2-40B4-BE49-F238E27FC236}">
                <a16:creationId xmlns:a16="http://schemas.microsoft.com/office/drawing/2014/main" id="{D97267CF-0638-DD68-08E2-301E8F51B4CA}"/>
              </a:ext>
            </a:extLst>
          </p:cNvPr>
          <p:cNvCxnSpPr>
            <a:cxnSpLocks/>
          </p:cNvCxnSpPr>
          <p:nvPr userDrawn="1"/>
        </p:nvCxnSpPr>
        <p:spPr>
          <a:xfrm>
            <a:off x="0" y="658094"/>
            <a:ext cx="612843" cy="0"/>
          </a:xfrm>
          <a:prstGeom prst="line">
            <a:avLst/>
          </a:prstGeom>
          <a:ln w="1047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19889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tm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surrounded by trees and mountains&#10;&#10;Description automatically generated">
            <a:extLst>
              <a:ext uri="{FF2B5EF4-FFF2-40B4-BE49-F238E27FC236}">
                <a16:creationId xmlns:a16="http://schemas.microsoft.com/office/drawing/2014/main" id="{AB88CB19-BAC4-D32A-55B5-69018403CFB7}"/>
              </a:ext>
            </a:extLst>
          </p:cNvPr>
          <p:cNvPicPr>
            <a:picLocks noChangeAspect="1"/>
          </p:cNvPicPr>
          <p:nvPr/>
        </p:nvPicPr>
        <p:blipFill>
          <a:blip r:embed="rId2">
            <a:alphaModFix amt="88000"/>
            <a:extLst>
              <a:ext uri="{28A0092B-C50C-407E-A947-70E740481C1C}">
                <a14:useLocalDpi xmlns:a14="http://schemas.microsoft.com/office/drawing/2010/main" val="0"/>
              </a:ext>
            </a:extLst>
          </a:blip>
          <a:stretch>
            <a:fillRect/>
          </a:stretch>
        </p:blipFill>
        <p:spPr>
          <a:xfrm>
            <a:off x="21636" y="-7186"/>
            <a:ext cx="12170364" cy="6246061"/>
          </a:xfrm>
          <a:prstGeom prst="rect">
            <a:avLst/>
          </a:prstGeom>
        </p:spPr>
      </p:pic>
      <p:sp>
        <p:nvSpPr>
          <p:cNvPr id="2" name="Title 1">
            <a:extLst>
              <a:ext uri="{FF2B5EF4-FFF2-40B4-BE49-F238E27FC236}">
                <a16:creationId xmlns:a16="http://schemas.microsoft.com/office/drawing/2014/main" id="{692C8450-5C47-44BF-D95D-AB6196C7E3B8}"/>
              </a:ext>
            </a:extLst>
          </p:cNvPr>
          <p:cNvSpPr>
            <a:spLocks noGrp="1"/>
          </p:cNvSpPr>
          <p:nvPr>
            <p:ph type="ctrTitle"/>
          </p:nvPr>
        </p:nvSpPr>
        <p:spPr>
          <a:xfrm>
            <a:off x="864734" y="2349791"/>
            <a:ext cx="10462532" cy="2477729"/>
          </a:xfrm>
        </p:spPr>
        <p:txBody>
          <a:bodyPr>
            <a:normAutofit fontScale="90000"/>
          </a:bodyPr>
          <a:lstStyle/>
          <a:p>
            <a:pPr algn="ctr"/>
            <a:r>
              <a:rPr lang="en-US" dirty="0"/>
              <a:t>PLANNING RECREATION EXPERIENCE AND FUELS MITIGATION TOGETHER</a:t>
            </a:r>
          </a:p>
        </p:txBody>
      </p:sp>
      <p:sp>
        <p:nvSpPr>
          <p:cNvPr id="3" name="Subtitle 2">
            <a:extLst>
              <a:ext uri="{FF2B5EF4-FFF2-40B4-BE49-F238E27FC236}">
                <a16:creationId xmlns:a16="http://schemas.microsoft.com/office/drawing/2014/main" id="{41B04778-B32A-1B53-ACDE-4E3DEBBB0515}"/>
              </a:ext>
            </a:extLst>
          </p:cNvPr>
          <p:cNvSpPr>
            <a:spLocks noGrp="1"/>
          </p:cNvSpPr>
          <p:nvPr>
            <p:ph type="subTitle" idx="1"/>
          </p:nvPr>
        </p:nvSpPr>
        <p:spPr>
          <a:xfrm>
            <a:off x="1524000" y="5379356"/>
            <a:ext cx="9144000" cy="1359427"/>
          </a:xfrm>
        </p:spPr>
        <p:txBody>
          <a:bodyPr>
            <a:normAutofit/>
          </a:bodyPr>
          <a:lstStyle/>
          <a:p>
            <a:r>
              <a:rPr lang="en-US" dirty="0">
                <a:latin typeface="Alumni Sans Medium" pitchFamily="2" charset="0"/>
              </a:rPr>
              <a:t>Case Study - Frisco Backyard Fuels and Recreation Project</a:t>
            </a:r>
          </a:p>
        </p:txBody>
      </p:sp>
    </p:spTree>
    <p:extLst>
      <p:ext uri="{BB962C8B-B14F-4D97-AF65-F5344CB8AC3E}">
        <p14:creationId xmlns:p14="http://schemas.microsoft.com/office/powerpoint/2010/main" val="219243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a:xfrm>
            <a:off x="5764924" y="365125"/>
            <a:ext cx="6006662" cy="1325563"/>
          </a:xfrm>
        </p:spPr>
        <p:txBody>
          <a:bodyPr>
            <a:normAutofit/>
          </a:bodyPr>
          <a:lstStyle/>
          <a:p>
            <a:r>
              <a:rPr lang="en-US" sz="4000" dirty="0">
                <a:solidFill>
                  <a:schemeClr val="accent1"/>
                </a:solidFill>
              </a:rPr>
              <a:t>FUELS TREATMENT TYPES</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6620410" y="1485116"/>
            <a:ext cx="5242728" cy="4199055"/>
          </a:xfrm>
        </p:spPr>
        <p:txBody>
          <a:bodyPr>
            <a:normAutofit/>
          </a:bodyPr>
          <a:lstStyle/>
          <a:p>
            <a:pPr marL="457200" indent="-457200">
              <a:buFont typeface="Arial" panose="020B0604020202020204" pitchFamily="34" charset="0"/>
              <a:buChar char="•"/>
            </a:pPr>
            <a:r>
              <a:rPr lang="en-US" dirty="0">
                <a:solidFill>
                  <a:schemeClr val="tx1"/>
                </a:solidFill>
              </a:rPr>
              <a:t>Dead only </a:t>
            </a:r>
            <a:endParaRPr lang="en-US" sz="1800" dirty="0">
              <a:solidFill>
                <a:schemeClr val="tx1"/>
              </a:solidFill>
            </a:endParaRPr>
          </a:p>
          <a:p>
            <a:pPr marL="457200" indent="-457200">
              <a:buFont typeface="Arial" panose="020B0604020202020204" pitchFamily="34" charset="0"/>
              <a:buChar char="•"/>
            </a:pPr>
            <a:r>
              <a:rPr lang="en-US" dirty="0">
                <a:solidFill>
                  <a:schemeClr val="tx1"/>
                </a:solidFill>
              </a:rPr>
              <a:t>Dead and Patch Cut Live Lodgepole</a:t>
            </a:r>
          </a:p>
          <a:p>
            <a:pPr marL="457200" indent="-457200">
              <a:buFont typeface="Arial" panose="020B0604020202020204" pitchFamily="34" charset="0"/>
              <a:buChar char="•"/>
            </a:pPr>
            <a:r>
              <a:rPr lang="en-US" dirty="0">
                <a:solidFill>
                  <a:schemeClr val="tx1"/>
                </a:solidFill>
              </a:rPr>
              <a:t>Dead and Live </a:t>
            </a:r>
            <a:r>
              <a:rPr lang="en-US" dirty="0" err="1">
                <a:solidFill>
                  <a:schemeClr val="tx1"/>
                </a:solidFill>
              </a:rPr>
              <a:t>Lodgpole</a:t>
            </a:r>
            <a:endParaRPr lang="en-US" dirty="0">
              <a:solidFill>
                <a:schemeClr val="tx1"/>
              </a:solidFill>
            </a:endParaRPr>
          </a:p>
          <a:p>
            <a:pPr marL="457200" indent="-457200">
              <a:buFont typeface="Arial" panose="020B0604020202020204" pitchFamily="34" charset="0"/>
              <a:buChar char="•"/>
            </a:pPr>
            <a:r>
              <a:rPr lang="en-US" dirty="0">
                <a:solidFill>
                  <a:schemeClr val="tx1"/>
                </a:solidFill>
              </a:rPr>
              <a:t>Aspen Enhancement</a:t>
            </a:r>
          </a:p>
          <a:p>
            <a:pPr marL="457200" indent="-457200">
              <a:buFont typeface="Arial" panose="020B0604020202020204" pitchFamily="34" charset="0"/>
              <a:buChar char="•"/>
            </a:pPr>
            <a:r>
              <a:rPr lang="en-US" dirty="0">
                <a:solidFill>
                  <a:schemeClr val="tx1"/>
                </a:solidFill>
              </a:rPr>
              <a:t>Maintenance</a:t>
            </a:r>
          </a:p>
        </p:txBody>
      </p:sp>
      <p:pic>
        <p:nvPicPr>
          <p:cNvPr id="8" name="Content Placeholder 7" descr="A map of a land with text and images&#10;&#10;Description automatically generated">
            <a:extLst>
              <a:ext uri="{FF2B5EF4-FFF2-40B4-BE49-F238E27FC236}">
                <a16:creationId xmlns:a16="http://schemas.microsoft.com/office/drawing/2014/main" id="{02702EAF-93AE-D463-32BE-717CFE619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14" y="108308"/>
            <a:ext cx="5115910" cy="6641383"/>
          </a:xfrm>
          <a:prstGeom prst="rect">
            <a:avLst/>
          </a:prstGeom>
        </p:spPr>
      </p:pic>
    </p:spTree>
    <p:extLst>
      <p:ext uri="{BB962C8B-B14F-4D97-AF65-F5344CB8AC3E}">
        <p14:creationId xmlns:p14="http://schemas.microsoft.com/office/powerpoint/2010/main" val="400107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a trail&#10;&#10;Description automatically generated">
            <a:extLst>
              <a:ext uri="{FF2B5EF4-FFF2-40B4-BE49-F238E27FC236}">
                <a16:creationId xmlns:a16="http://schemas.microsoft.com/office/drawing/2014/main" id="{53EF1136-EF50-DCF7-103C-BC68D6D3925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4288" y="30471"/>
            <a:ext cx="5220381" cy="6827529"/>
          </a:xfrm>
        </p:spPr>
      </p:pic>
      <p:pic>
        <p:nvPicPr>
          <p:cNvPr id="8" name="Content Placeholder 7" descr="A map of a forest&#10;&#10;Description automatically generated">
            <a:extLst>
              <a:ext uri="{FF2B5EF4-FFF2-40B4-BE49-F238E27FC236}">
                <a16:creationId xmlns:a16="http://schemas.microsoft.com/office/drawing/2014/main" id="{3B3A0B81-96C6-3A40-9EC5-53B3B3FA48F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00344" y="30471"/>
            <a:ext cx="5231719" cy="6797058"/>
          </a:xfrm>
        </p:spPr>
      </p:pic>
    </p:spTree>
    <p:extLst>
      <p:ext uri="{BB962C8B-B14F-4D97-AF65-F5344CB8AC3E}">
        <p14:creationId xmlns:p14="http://schemas.microsoft.com/office/powerpoint/2010/main" val="366593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accent1"/>
                </a:solidFill>
              </a:rPr>
              <a:t>NEXT STEPS – NEPA PROCESS</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5501899" y="1744546"/>
            <a:ext cx="6498450" cy="2192024"/>
          </a:xfrm>
        </p:spPr>
        <p:txBody>
          <a:bodyPr>
            <a:normAutofit/>
          </a:bodyPr>
          <a:lstStyle/>
          <a:p>
            <a:pPr lvl="1" indent="0">
              <a:buNone/>
            </a:pPr>
            <a:endParaRPr lang="en-US" dirty="0"/>
          </a:p>
          <a:p>
            <a:pPr lvl="1" indent="0">
              <a:buNone/>
            </a:pPr>
            <a:endParaRPr lang="en-US" dirty="0"/>
          </a:p>
        </p:txBody>
      </p:sp>
      <p:sp>
        <p:nvSpPr>
          <p:cNvPr id="4" name="Content Placeholder 2">
            <a:extLst>
              <a:ext uri="{FF2B5EF4-FFF2-40B4-BE49-F238E27FC236}">
                <a16:creationId xmlns:a16="http://schemas.microsoft.com/office/drawing/2014/main" id="{02120C2C-5B25-49DF-B64C-59D719391197}"/>
              </a:ext>
            </a:extLst>
          </p:cNvPr>
          <p:cNvSpPr txBox="1">
            <a:spLocks/>
          </p:cNvSpPr>
          <p:nvPr/>
        </p:nvSpPr>
        <p:spPr>
          <a:xfrm>
            <a:off x="6571280" y="1572771"/>
            <a:ext cx="5429069" cy="46252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chemeClr val="tx1"/>
                </a:solidFill>
              </a:rPr>
              <a:t>Summer 2024: Write Environmental Analysis, Finish Field Work</a:t>
            </a:r>
          </a:p>
          <a:p>
            <a:pPr marL="457200" indent="-457200">
              <a:buFont typeface="Arial" panose="020B0604020202020204" pitchFamily="34" charset="0"/>
              <a:buChar char="•"/>
            </a:pPr>
            <a:r>
              <a:rPr lang="en-US" sz="3200" dirty="0">
                <a:solidFill>
                  <a:schemeClr val="tx1"/>
                </a:solidFill>
              </a:rPr>
              <a:t>Fall 2024: Public Comment Period Fire behavior modeling</a:t>
            </a:r>
          </a:p>
          <a:p>
            <a:pPr marL="457200" indent="-457200">
              <a:buFont typeface="Arial" panose="020B0604020202020204" pitchFamily="34" charset="0"/>
              <a:buChar char="•"/>
            </a:pPr>
            <a:r>
              <a:rPr lang="en-US" sz="3200" dirty="0">
                <a:solidFill>
                  <a:schemeClr val="tx1"/>
                </a:solidFill>
              </a:rPr>
              <a:t>February 2025: Draft Decision/Objection Period</a:t>
            </a:r>
          </a:p>
          <a:p>
            <a:pPr marL="457200" indent="-457200">
              <a:buFont typeface="Arial" panose="020B0604020202020204" pitchFamily="34" charset="0"/>
              <a:buChar char="•"/>
            </a:pPr>
            <a:r>
              <a:rPr lang="en-US" sz="3200" dirty="0">
                <a:solidFill>
                  <a:schemeClr val="tx1"/>
                </a:solidFill>
              </a:rPr>
              <a:t>May 2025: Final Decision</a:t>
            </a:r>
            <a:endParaRPr lang="en-US" sz="3200" dirty="0"/>
          </a:p>
        </p:txBody>
      </p:sp>
      <p:pic>
        <p:nvPicPr>
          <p:cNvPr id="7" name="Picture 6" descr="A body of water with trees and grass&#10;&#10;Description automatically generated">
            <a:extLst>
              <a:ext uri="{FF2B5EF4-FFF2-40B4-BE49-F238E27FC236}">
                <a16:creationId xmlns:a16="http://schemas.microsoft.com/office/drawing/2014/main" id="{56F22660-983C-1221-EA30-EA8BF36582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0676" y="1288024"/>
            <a:ext cx="6167011" cy="4625258"/>
          </a:xfrm>
          <a:prstGeom prst="rect">
            <a:avLst/>
          </a:prstGeom>
          <a:ln w="38100">
            <a:solidFill>
              <a:schemeClr val="bg1"/>
            </a:solidFill>
          </a:ln>
        </p:spPr>
      </p:pic>
    </p:spTree>
    <p:extLst>
      <p:ext uri="{BB962C8B-B14F-4D97-AF65-F5344CB8AC3E}">
        <p14:creationId xmlns:p14="http://schemas.microsoft.com/office/powerpoint/2010/main" val="7106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pile of cut trees&#10;&#10;Description automatically generated">
            <a:extLst>
              <a:ext uri="{FF2B5EF4-FFF2-40B4-BE49-F238E27FC236}">
                <a16:creationId xmlns:a16="http://schemas.microsoft.com/office/drawing/2014/main" id="{CDE80E97-FFA0-2C44-F8AB-509ACE888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877" y="1427850"/>
            <a:ext cx="6031728" cy="4523796"/>
          </a:xfrm>
          <a:prstGeom prst="rect">
            <a:avLst/>
          </a:prstGeom>
          <a:ln w="38100">
            <a:solidFill>
              <a:schemeClr val="bg1"/>
            </a:solidFill>
          </a:ln>
        </p:spPr>
      </p:pic>
      <p:sp>
        <p:nvSpPr>
          <p:cNvPr id="4" name="Title 1">
            <a:extLst>
              <a:ext uri="{FF2B5EF4-FFF2-40B4-BE49-F238E27FC236}">
                <a16:creationId xmlns:a16="http://schemas.microsoft.com/office/drawing/2014/main" id="{6521131B-02F3-F4F8-F957-1FBE8D27DD10}"/>
              </a:ext>
            </a:extLst>
          </p:cNvPr>
          <p:cNvSpPr txBox="1">
            <a:spLocks/>
          </p:cNvSpPr>
          <p:nvPr/>
        </p:nvSpPr>
        <p:spPr>
          <a:xfrm>
            <a:off x="4162425" y="405665"/>
            <a:ext cx="3867150" cy="922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solidFill>
              </a:rPr>
              <a:t>QUESTIONS?</a:t>
            </a:r>
          </a:p>
        </p:txBody>
      </p:sp>
    </p:spTree>
    <p:extLst>
      <p:ext uri="{BB962C8B-B14F-4D97-AF65-F5344CB8AC3E}">
        <p14:creationId xmlns:p14="http://schemas.microsoft.com/office/powerpoint/2010/main" val="334931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88C8-3F1D-580E-A2B6-09DBF4E52183}"/>
              </a:ext>
            </a:extLst>
          </p:cNvPr>
          <p:cNvSpPr>
            <a:spLocks noGrp="1"/>
          </p:cNvSpPr>
          <p:nvPr>
            <p:ph type="title"/>
          </p:nvPr>
        </p:nvSpPr>
        <p:spPr/>
        <p:txBody>
          <a:bodyPr/>
          <a:lstStyle/>
          <a:p>
            <a:endParaRPr lang="en-US"/>
          </a:p>
        </p:txBody>
      </p:sp>
      <p:pic>
        <p:nvPicPr>
          <p:cNvPr id="6" name="Content Placeholder 5" descr="A close-up of a logo&#10;&#10;Description automatically generated">
            <a:extLst>
              <a:ext uri="{FF2B5EF4-FFF2-40B4-BE49-F238E27FC236}">
                <a16:creationId xmlns:a16="http://schemas.microsoft.com/office/drawing/2014/main" id="{3203D96F-06EB-DAB7-E348-EE359010E9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799" y="117827"/>
            <a:ext cx="10820401" cy="6059136"/>
          </a:xfrm>
        </p:spPr>
      </p:pic>
    </p:spTree>
    <p:extLst>
      <p:ext uri="{BB962C8B-B14F-4D97-AF65-F5344CB8AC3E}">
        <p14:creationId xmlns:p14="http://schemas.microsoft.com/office/powerpoint/2010/main" val="267523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B71B-F6C0-839C-B90E-D2673FEA6525}"/>
              </a:ext>
            </a:extLst>
          </p:cNvPr>
          <p:cNvSpPr>
            <a:spLocks noGrp="1"/>
          </p:cNvSpPr>
          <p:nvPr>
            <p:ph type="title"/>
          </p:nvPr>
        </p:nvSpPr>
        <p:spPr/>
        <p:txBody>
          <a:bodyPr>
            <a:normAutofit/>
          </a:bodyPr>
          <a:lstStyle/>
          <a:p>
            <a:r>
              <a:rPr lang="en-US" dirty="0"/>
              <a:t>Temperature 1980-2020</a:t>
            </a:r>
          </a:p>
        </p:txBody>
      </p:sp>
      <p:pic>
        <p:nvPicPr>
          <p:cNvPr id="8" name="Content Placeholder 7" descr="A graph of the temperature of the day&#10;&#10;Description automatically generated with medium confidence">
            <a:extLst>
              <a:ext uri="{FF2B5EF4-FFF2-40B4-BE49-F238E27FC236}">
                <a16:creationId xmlns:a16="http://schemas.microsoft.com/office/drawing/2014/main" id="{249C900D-4D5B-32BD-5F67-DB125406663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57521" y="1825625"/>
            <a:ext cx="4742958" cy="4351338"/>
          </a:xfrm>
        </p:spPr>
      </p:pic>
      <p:pic>
        <p:nvPicPr>
          <p:cNvPr id="10" name="Content Placeholder 9" descr="A graph of blue and red lines&#10;&#10;Description automatically generated">
            <a:extLst>
              <a:ext uri="{FF2B5EF4-FFF2-40B4-BE49-F238E27FC236}">
                <a16:creationId xmlns:a16="http://schemas.microsoft.com/office/drawing/2014/main" id="{DE695AE0-21B1-B6EA-E32D-06D5CCEAC0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199" y="1371069"/>
            <a:ext cx="5226269" cy="4682269"/>
          </a:xfrm>
        </p:spPr>
      </p:pic>
    </p:spTree>
    <p:extLst>
      <p:ext uri="{BB962C8B-B14F-4D97-AF65-F5344CB8AC3E}">
        <p14:creationId xmlns:p14="http://schemas.microsoft.com/office/powerpoint/2010/main" val="391872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accent1"/>
                </a:solidFill>
              </a:rPr>
              <a:t>ZONE 1 – “RECREATION PRIORITY AREA”</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5624945" y="1191771"/>
            <a:ext cx="6081781" cy="3922151"/>
          </a:xfrm>
        </p:spPr>
        <p:txBody>
          <a:bodyPr>
            <a:normAutofit fontScale="92500" lnSpcReduction="10000"/>
          </a:bodyPr>
          <a:lstStyle/>
          <a:p>
            <a:r>
              <a:rPr lang="en-US" sz="3000" dirty="0">
                <a:solidFill>
                  <a:schemeClr val="tx1"/>
                </a:solidFill>
                <a:latin typeface="Barlow Medium" panose="00000600000000000000" pitchFamily="50" charset="0"/>
              </a:rPr>
              <a:t>Methods</a:t>
            </a:r>
            <a:endParaRPr lang="en-US" sz="1400" dirty="0">
              <a:solidFill>
                <a:schemeClr val="tx1"/>
              </a:solidFill>
              <a:latin typeface="Barlow Medium" panose="00000600000000000000" pitchFamily="50" charset="0"/>
            </a:endParaRPr>
          </a:p>
          <a:p>
            <a:pPr marL="457200" indent="-457200">
              <a:buFont typeface="Arial" panose="020B0604020202020204" pitchFamily="34" charset="0"/>
              <a:buChar char="•"/>
            </a:pPr>
            <a:r>
              <a:rPr lang="en-US" dirty="0">
                <a:solidFill>
                  <a:schemeClr val="tx1"/>
                </a:solidFill>
              </a:rPr>
              <a:t>Fuels treatments follow natural features</a:t>
            </a:r>
          </a:p>
          <a:p>
            <a:pPr marL="457200" indent="-457200">
              <a:buFont typeface="Arial" panose="020B0604020202020204" pitchFamily="34" charset="0"/>
              <a:buChar char="•"/>
            </a:pPr>
            <a:r>
              <a:rPr lang="en-US" dirty="0">
                <a:solidFill>
                  <a:schemeClr val="tx1"/>
                </a:solidFill>
              </a:rPr>
              <a:t>Mostly dead only removal and spruce-fir/aspen enhancement</a:t>
            </a:r>
          </a:p>
          <a:p>
            <a:pPr marL="457200" indent="-457200">
              <a:buFont typeface="Arial" panose="020B0604020202020204" pitchFamily="34" charset="0"/>
              <a:buChar char="•"/>
            </a:pPr>
            <a:r>
              <a:rPr lang="en-US" dirty="0">
                <a:solidFill>
                  <a:schemeClr val="tx1"/>
                </a:solidFill>
              </a:rPr>
              <a:t>Keep route within aspen groves, decommission route in lodgepole</a:t>
            </a:r>
          </a:p>
          <a:p>
            <a:pPr marL="457200" indent="-457200">
              <a:buFont typeface="Arial" panose="020B0604020202020204" pitchFamily="34" charset="0"/>
              <a:buChar char="•"/>
            </a:pPr>
            <a:r>
              <a:rPr lang="en-US" dirty="0">
                <a:solidFill>
                  <a:schemeClr val="tx1"/>
                </a:solidFill>
              </a:rPr>
              <a:t>Re-route trail sections where feasible </a:t>
            </a:r>
          </a:p>
          <a:p>
            <a:pPr marL="457200" indent="-457200">
              <a:buFont typeface="Arial" panose="020B0604020202020204" pitchFamily="34" charset="0"/>
              <a:buChar char="•"/>
            </a:pPr>
            <a:r>
              <a:rPr lang="en-US" dirty="0">
                <a:solidFill>
                  <a:schemeClr val="tx1"/>
                </a:solidFill>
              </a:rPr>
              <a:t>Flush cut stumps, careful placement and naturalization of burn piles</a:t>
            </a:r>
          </a:p>
          <a:p>
            <a:pPr lvl="1" indent="0">
              <a:buNone/>
            </a:pPr>
            <a:endParaRPr lang="en-US" dirty="0"/>
          </a:p>
          <a:p>
            <a:pPr lvl="1" indent="0">
              <a:buNone/>
            </a:pPr>
            <a:endParaRPr lang="en-US" dirty="0"/>
          </a:p>
        </p:txBody>
      </p:sp>
      <p:sp>
        <p:nvSpPr>
          <p:cNvPr id="4" name="Content Placeholder 2">
            <a:extLst>
              <a:ext uri="{FF2B5EF4-FFF2-40B4-BE49-F238E27FC236}">
                <a16:creationId xmlns:a16="http://schemas.microsoft.com/office/drawing/2014/main" id="{8FBB3B67-9E1A-0B33-1CDA-EF04435F1013}"/>
              </a:ext>
            </a:extLst>
          </p:cNvPr>
          <p:cNvSpPr txBox="1">
            <a:spLocks/>
          </p:cNvSpPr>
          <p:nvPr/>
        </p:nvSpPr>
        <p:spPr>
          <a:xfrm>
            <a:off x="342255" y="1288024"/>
            <a:ext cx="4566630" cy="392215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latin typeface="Barlow Medium" panose="00000600000000000000" pitchFamily="50" charset="0"/>
              </a:rPr>
              <a:t>Objectives</a:t>
            </a:r>
            <a:endParaRPr lang="en-US" sz="1400" dirty="0">
              <a:solidFill>
                <a:schemeClr val="tx1"/>
              </a:solidFill>
              <a:latin typeface="Barlow Medium" panose="00000600000000000000" pitchFamily="50" charset="0"/>
            </a:endParaRPr>
          </a:p>
          <a:p>
            <a:pPr marL="457200" indent="-457200">
              <a:buFont typeface="Arial" panose="020B0604020202020204" pitchFamily="34" charset="0"/>
              <a:buChar char="•"/>
            </a:pPr>
            <a:r>
              <a:rPr lang="en-US" sz="2600" dirty="0">
                <a:solidFill>
                  <a:schemeClr val="tx1"/>
                </a:solidFill>
              </a:rPr>
              <a:t>Prioritize protecting and enhancing year-round recreational experiences</a:t>
            </a:r>
            <a:endParaRPr lang="en-US" sz="2000" dirty="0">
              <a:solidFill>
                <a:schemeClr val="tx1"/>
              </a:solidFill>
            </a:endParaRPr>
          </a:p>
          <a:p>
            <a:pPr marL="457200" indent="-457200">
              <a:buFont typeface="Arial" panose="020B0604020202020204" pitchFamily="34" charset="0"/>
              <a:buChar char="•"/>
            </a:pPr>
            <a:r>
              <a:rPr lang="en-US" sz="2600" dirty="0">
                <a:solidFill>
                  <a:schemeClr val="tx1"/>
                </a:solidFill>
              </a:rPr>
              <a:t>Preserve mature forest setting</a:t>
            </a:r>
            <a:endParaRPr lang="en-US" sz="2000" dirty="0">
              <a:solidFill>
                <a:schemeClr val="tx1"/>
              </a:solidFill>
            </a:endParaRPr>
          </a:p>
          <a:p>
            <a:pPr marL="457200" indent="-457200">
              <a:buFont typeface="Arial" panose="020B0604020202020204" pitchFamily="34" charset="0"/>
              <a:buChar char="•"/>
            </a:pPr>
            <a:r>
              <a:rPr lang="en-US" sz="2600" dirty="0">
                <a:solidFill>
                  <a:schemeClr val="tx1"/>
                </a:solidFill>
              </a:rPr>
              <a:t>Maintain or enhance aesthetics</a:t>
            </a:r>
            <a:endParaRPr lang="en-US" sz="2000" dirty="0">
              <a:solidFill>
                <a:schemeClr val="tx1"/>
              </a:solidFill>
            </a:endParaRPr>
          </a:p>
          <a:p>
            <a:pPr marL="457200" indent="-457200">
              <a:buFont typeface="Arial" panose="020B0604020202020204" pitchFamily="34" charset="0"/>
              <a:buChar char="•"/>
            </a:pPr>
            <a:r>
              <a:rPr lang="en-US" sz="2600" dirty="0">
                <a:solidFill>
                  <a:schemeClr val="tx1"/>
                </a:solidFill>
              </a:rPr>
              <a:t>Maintain high-quality winter snow conditions</a:t>
            </a:r>
          </a:p>
        </p:txBody>
      </p:sp>
      <p:pic>
        <p:nvPicPr>
          <p:cNvPr id="7" name="Picture 6">
            <a:extLst>
              <a:ext uri="{FF2B5EF4-FFF2-40B4-BE49-F238E27FC236}">
                <a16:creationId xmlns:a16="http://schemas.microsoft.com/office/drawing/2014/main" id="{F5B020D0-0B4B-C044-7B12-F5CCF7CEBF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296164"/>
            <a:ext cx="12192000" cy="1050280"/>
          </a:xfrm>
          <a:prstGeom prst="rect">
            <a:avLst/>
          </a:prstGeom>
        </p:spPr>
      </p:pic>
    </p:spTree>
    <p:extLst>
      <p:ext uri="{BB962C8B-B14F-4D97-AF65-F5344CB8AC3E}">
        <p14:creationId xmlns:p14="http://schemas.microsoft.com/office/powerpoint/2010/main" val="663782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accent1"/>
                </a:solidFill>
              </a:rPr>
              <a:t> ZONE 2 – “RECREATION/FUELS AREA”</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6096000" y="1425844"/>
            <a:ext cx="5919845" cy="4751220"/>
          </a:xfrm>
        </p:spPr>
        <p:txBody>
          <a:bodyPr>
            <a:normAutofit fontScale="85000" lnSpcReduction="10000"/>
          </a:bodyPr>
          <a:lstStyle/>
          <a:p>
            <a:r>
              <a:rPr lang="en-US" dirty="0">
                <a:solidFill>
                  <a:schemeClr val="tx1"/>
                </a:solidFill>
                <a:latin typeface="Barlow Medium" panose="00000600000000000000" pitchFamily="50" charset="0"/>
              </a:rPr>
              <a:t>Objectives</a:t>
            </a:r>
          </a:p>
          <a:p>
            <a:pPr marL="457200" indent="-457200">
              <a:buFont typeface="Arial" panose="020B0604020202020204" pitchFamily="34" charset="0"/>
              <a:buChar char="•"/>
            </a:pPr>
            <a:r>
              <a:rPr lang="en-US" dirty="0">
                <a:solidFill>
                  <a:schemeClr val="tx1"/>
                </a:solidFill>
              </a:rPr>
              <a:t>Balanced approach between maintaining high-quality recreation experience and mitigating wildfire risk</a:t>
            </a:r>
          </a:p>
          <a:p>
            <a:r>
              <a:rPr lang="en-US" dirty="0">
                <a:solidFill>
                  <a:schemeClr val="tx1"/>
                </a:solidFill>
                <a:latin typeface="Barlow Medium" panose="00000600000000000000" pitchFamily="50" charset="0"/>
              </a:rPr>
              <a:t>Methods</a:t>
            </a:r>
          </a:p>
          <a:p>
            <a:pPr marL="457200" indent="-457200">
              <a:buFont typeface="Arial" panose="020B0604020202020204" pitchFamily="34" charset="0"/>
              <a:buChar char="•"/>
            </a:pPr>
            <a:r>
              <a:rPr lang="en-US" dirty="0">
                <a:solidFill>
                  <a:schemeClr val="tx1"/>
                </a:solidFill>
              </a:rPr>
              <a:t>5-acre clearcut patches with fewer dead only removal areas</a:t>
            </a:r>
          </a:p>
          <a:p>
            <a:pPr marL="457200" indent="-457200">
              <a:buFont typeface="Arial" panose="020B0604020202020204" pitchFamily="34" charset="0"/>
              <a:buChar char="•"/>
            </a:pPr>
            <a:r>
              <a:rPr lang="en-US" dirty="0">
                <a:solidFill>
                  <a:schemeClr val="tx1"/>
                </a:solidFill>
              </a:rPr>
              <a:t>“Catcher’s mitt” with existing and proposed treatments</a:t>
            </a:r>
          </a:p>
          <a:p>
            <a:pPr marL="457200" indent="-457200">
              <a:buFont typeface="Arial" panose="020B0604020202020204" pitchFamily="34" charset="0"/>
              <a:buChar char="•"/>
            </a:pPr>
            <a:r>
              <a:rPr lang="en-US" dirty="0">
                <a:solidFill>
                  <a:schemeClr val="tx1"/>
                </a:solidFill>
              </a:rPr>
              <a:t>Consideration of backcountry skiing opportunities and risks when removing trees</a:t>
            </a:r>
          </a:p>
          <a:p>
            <a:pPr marL="457200" indent="-457200">
              <a:buFont typeface="Arial" panose="020B0604020202020204" pitchFamily="34" charset="0"/>
              <a:buChar char="•"/>
            </a:pPr>
            <a:r>
              <a:rPr lang="en-US" dirty="0">
                <a:solidFill>
                  <a:schemeClr val="tx1"/>
                </a:solidFill>
              </a:rPr>
              <a:t>Decommission user-created routes</a:t>
            </a:r>
          </a:p>
        </p:txBody>
      </p:sp>
      <p:sp>
        <p:nvSpPr>
          <p:cNvPr id="4" name="Content Placeholder 2">
            <a:extLst>
              <a:ext uri="{FF2B5EF4-FFF2-40B4-BE49-F238E27FC236}">
                <a16:creationId xmlns:a16="http://schemas.microsoft.com/office/drawing/2014/main" id="{820E3E64-C27A-BB3A-21EF-FD6F89E4B900}"/>
              </a:ext>
            </a:extLst>
          </p:cNvPr>
          <p:cNvSpPr txBox="1">
            <a:spLocks/>
          </p:cNvSpPr>
          <p:nvPr/>
        </p:nvSpPr>
        <p:spPr>
          <a:xfrm>
            <a:off x="52012" y="1281261"/>
            <a:ext cx="5728855" cy="35516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Font typeface="Arial" panose="020B0604020202020204" pitchFamily="34" charset="0"/>
              <a:buNone/>
            </a:pPr>
            <a:endParaRPr lang="en-US" dirty="0"/>
          </a:p>
        </p:txBody>
      </p:sp>
      <p:pic>
        <p:nvPicPr>
          <p:cNvPr id="6" name="Picture 5" descr="A couple of people lying on snow tubes in the snow&#10;&#10;Description automatically generated">
            <a:extLst>
              <a:ext uri="{FF2B5EF4-FFF2-40B4-BE49-F238E27FC236}">
                <a16:creationId xmlns:a16="http://schemas.microsoft.com/office/drawing/2014/main" id="{1ADD86F2-E7FF-702B-8E12-897E49D9C81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277522" y="1425844"/>
            <a:ext cx="5277833" cy="3196175"/>
          </a:xfrm>
          <a:prstGeom prst="rect">
            <a:avLst/>
          </a:prstGeom>
          <a:ln w="38100">
            <a:solidFill>
              <a:schemeClr val="bg1"/>
            </a:solidFill>
          </a:ln>
        </p:spPr>
      </p:pic>
    </p:spTree>
    <p:extLst>
      <p:ext uri="{BB962C8B-B14F-4D97-AF65-F5344CB8AC3E}">
        <p14:creationId xmlns:p14="http://schemas.microsoft.com/office/powerpoint/2010/main" val="411577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accent1"/>
                </a:solidFill>
              </a:rPr>
              <a:t>ZONE 3 “FUELS MANAGEMENT PRIORITY AREA”</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5501899" y="1744546"/>
            <a:ext cx="6498450" cy="2192024"/>
          </a:xfrm>
        </p:spPr>
        <p:txBody>
          <a:bodyPr>
            <a:normAutofit/>
          </a:bodyPr>
          <a:lstStyle/>
          <a:p>
            <a:pPr lvl="1" indent="0">
              <a:buNone/>
            </a:pPr>
            <a:endParaRPr lang="en-US" dirty="0"/>
          </a:p>
          <a:p>
            <a:pPr lvl="1" indent="0">
              <a:buNone/>
            </a:pPr>
            <a:endParaRPr lang="en-US" dirty="0"/>
          </a:p>
        </p:txBody>
      </p:sp>
      <p:sp>
        <p:nvSpPr>
          <p:cNvPr id="4" name="Content Placeholder 2">
            <a:extLst>
              <a:ext uri="{FF2B5EF4-FFF2-40B4-BE49-F238E27FC236}">
                <a16:creationId xmlns:a16="http://schemas.microsoft.com/office/drawing/2014/main" id="{02120C2C-5B25-49DF-B64C-59D719391197}"/>
              </a:ext>
            </a:extLst>
          </p:cNvPr>
          <p:cNvSpPr txBox="1">
            <a:spLocks/>
          </p:cNvSpPr>
          <p:nvPr/>
        </p:nvSpPr>
        <p:spPr>
          <a:xfrm>
            <a:off x="456345" y="1288024"/>
            <a:ext cx="6136037" cy="462525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latin typeface="Barlow Medium" panose="00000600000000000000" pitchFamily="50" charset="0"/>
              </a:rPr>
              <a:t>Objectives</a:t>
            </a:r>
          </a:p>
          <a:p>
            <a:pPr marL="457200" indent="-457200">
              <a:buFont typeface="Arial" panose="020B0604020202020204" pitchFamily="34" charset="0"/>
              <a:buChar char="•"/>
            </a:pPr>
            <a:r>
              <a:rPr lang="en-US" dirty="0">
                <a:solidFill>
                  <a:schemeClr val="tx1"/>
                </a:solidFill>
              </a:rPr>
              <a:t>Prioritize mitigation of fire risk while still providing year-round recreational experiences</a:t>
            </a:r>
          </a:p>
          <a:p>
            <a:pPr marL="457200" indent="-457200">
              <a:buFont typeface="Arial" panose="020B0604020202020204" pitchFamily="34" charset="0"/>
              <a:buChar char="•"/>
            </a:pPr>
            <a:r>
              <a:rPr lang="en-US" dirty="0">
                <a:solidFill>
                  <a:schemeClr val="tx1"/>
                </a:solidFill>
              </a:rPr>
              <a:t>Trails may frequently traverse intensive fuels treatment units</a:t>
            </a:r>
          </a:p>
          <a:p>
            <a:r>
              <a:rPr lang="en-US" dirty="0">
                <a:solidFill>
                  <a:schemeClr val="tx1"/>
                </a:solidFill>
                <a:latin typeface="Barlow Medium" panose="00000600000000000000" pitchFamily="50" charset="0"/>
              </a:rPr>
              <a:t>Methods</a:t>
            </a:r>
          </a:p>
          <a:p>
            <a:pPr marL="457200" indent="-457200">
              <a:buFont typeface="Arial" panose="020B0604020202020204" pitchFamily="34" charset="0"/>
              <a:buChar char="•"/>
            </a:pPr>
            <a:r>
              <a:rPr lang="en-US" dirty="0">
                <a:solidFill>
                  <a:schemeClr val="tx1"/>
                </a:solidFill>
              </a:rPr>
              <a:t>Larger, 40-acre clearcuts</a:t>
            </a:r>
          </a:p>
          <a:p>
            <a:pPr marL="457200" indent="-457200">
              <a:buFont typeface="Arial" panose="020B0604020202020204" pitchFamily="34" charset="0"/>
              <a:buChar char="•"/>
            </a:pPr>
            <a:r>
              <a:rPr lang="en-US" dirty="0">
                <a:solidFill>
                  <a:schemeClr val="tx1"/>
                </a:solidFill>
              </a:rPr>
              <a:t>Some areas of 5-acre clearcut patches</a:t>
            </a:r>
          </a:p>
          <a:p>
            <a:pPr marL="457200" indent="-457200">
              <a:buFont typeface="Arial" panose="020B0604020202020204" pitchFamily="34" charset="0"/>
              <a:buChar char="•"/>
            </a:pPr>
            <a:r>
              <a:rPr lang="en-US" dirty="0">
                <a:solidFill>
                  <a:schemeClr val="tx1"/>
                </a:solidFill>
              </a:rPr>
              <a:t>Few dead only removal areas</a:t>
            </a:r>
          </a:p>
          <a:p>
            <a:pPr marL="457200" indent="-457200">
              <a:buFont typeface="Arial" panose="020B0604020202020204" pitchFamily="34" charset="0"/>
              <a:buChar char="•"/>
            </a:pPr>
            <a:r>
              <a:rPr lang="en-US" dirty="0">
                <a:solidFill>
                  <a:schemeClr val="tx1"/>
                </a:solidFill>
              </a:rPr>
              <a:t>“Catcher’s mitt”</a:t>
            </a:r>
          </a:p>
          <a:p>
            <a:pPr marL="1143000" lvl="1" indent="-457200"/>
            <a:endParaRPr lang="en-US" dirty="0"/>
          </a:p>
          <a:p>
            <a:pPr lvl="1" indent="0">
              <a:buFont typeface="Arial" panose="020B0604020202020204" pitchFamily="34" charset="0"/>
              <a:buNone/>
            </a:pPr>
            <a:endParaRPr lang="en-US" dirty="0"/>
          </a:p>
          <a:p>
            <a:pPr lvl="1" indent="0">
              <a:buFont typeface="Arial" panose="020B0604020202020204" pitchFamily="34" charset="0"/>
              <a:buNone/>
            </a:pPr>
            <a:endParaRPr lang="en-US" dirty="0"/>
          </a:p>
        </p:txBody>
      </p:sp>
      <p:pic>
        <p:nvPicPr>
          <p:cNvPr id="6" name="Picture 5" descr="A helicopter flying over a forest fire&#10;&#10;Description automatically generated">
            <a:extLst>
              <a:ext uri="{FF2B5EF4-FFF2-40B4-BE49-F238E27FC236}">
                <a16:creationId xmlns:a16="http://schemas.microsoft.com/office/drawing/2014/main" id="{1B2550A0-479C-ADC7-69A9-EDAD6BEB9943}"/>
              </a:ext>
            </a:extLst>
          </p:cNvPr>
          <p:cNvPicPr>
            <a:picLocks noChangeAspect="1"/>
          </p:cNvPicPr>
          <p:nvPr/>
        </p:nvPicPr>
        <p:blipFill rotWithShape="1">
          <a:blip r:embed="rId3">
            <a:extLst>
              <a:ext uri="{28A0092B-C50C-407E-A947-70E740481C1C}">
                <a14:useLocalDpi xmlns:a14="http://schemas.microsoft.com/office/drawing/2010/main" val="0"/>
              </a:ext>
            </a:extLst>
          </a:blip>
          <a:srcRect b="25198"/>
          <a:stretch/>
        </p:blipFill>
        <p:spPr>
          <a:xfrm>
            <a:off x="6974238" y="1139421"/>
            <a:ext cx="5026112" cy="5012861"/>
          </a:xfrm>
          <a:prstGeom prst="rect">
            <a:avLst/>
          </a:prstGeom>
          <a:ln w="38100">
            <a:solidFill>
              <a:schemeClr val="bg1"/>
            </a:solidFill>
          </a:ln>
        </p:spPr>
      </p:pic>
    </p:spTree>
    <p:extLst>
      <p:ext uri="{BB962C8B-B14F-4D97-AF65-F5344CB8AC3E}">
        <p14:creationId xmlns:p14="http://schemas.microsoft.com/office/powerpoint/2010/main" val="61679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bg2">
                    <a:lumMod val="50000"/>
                  </a:schemeClr>
                </a:solidFill>
              </a:rPr>
              <a:t>RECREATION EXPERIENCE VS. FUEL TREATMENTS</a:t>
            </a:r>
          </a:p>
        </p:txBody>
      </p:sp>
      <p:pic>
        <p:nvPicPr>
          <p:cNvPr id="5" name="Content Placeholder 4">
            <a:extLst>
              <a:ext uri="{FF2B5EF4-FFF2-40B4-BE49-F238E27FC236}">
                <a16:creationId xmlns:a16="http://schemas.microsoft.com/office/drawing/2014/main" id="{21B41B98-F7EA-DC33-3CA7-FFCA21B0998D}"/>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8634" r="44950"/>
          <a:stretch/>
        </p:blipFill>
        <p:spPr>
          <a:xfrm>
            <a:off x="2673821" y="1113874"/>
            <a:ext cx="6844358" cy="4345191"/>
          </a:xfrm>
          <a:prstGeom prst="rect">
            <a:avLst/>
          </a:prstGeom>
          <a:solidFill>
            <a:schemeClr val="tx1"/>
          </a:solidFill>
          <a:ln>
            <a:noFill/>
          </a:ln>
        </p:spPr>
      </p:pic>
      <p:sp>
        <p:nvSpPr>
          <p:cNvPr id="6" name="TextBox 5">
            <a:extLst>
              <a:ext uri="{FF2B5EF4-FFF2-40B4-BE49-F238E27FC236}">
                <a16:creationId xmlns:a16="http://schemas.microsoft.com/office/drawing/2014/main" id="{A8019C41-28B4-E057-55A5-5433AFFABA28}"/>
              </a:ext>
            </a:extLst>
          </p:cNvPr>
          <p:cNvSpPr txBox="1"/>
          <p:nvPr/>
        </p:nvSpPr>
        <p:spPr>
          <a:xfrm>
            <a:off x="3505200" y="5569976"/>
            <a:ext cx="5181600" cy="584775"/>
          </a:xfrm>
          <a:prstGeom prst="rect">
            <a:avLst/>
          </a:prstGeom>
          <a:noFill/>
        </p:spPr>
        <p:txBody>
          <a:bodyPr wrap="square" rtlCol="0">
            <a:spAutoFit/>
          </a:bodyPr>
          <a:lstStyle/>
          <a:p>
            <a:pPr algn="ctr"/>
            <a:r>
              <a:rPr lang="en-US" sz="3200" dirty="0"/>
              <a:t>Mortal enemies?</a:t>
            </a:r>
          </a:p>
        </p:txBody>
      </p:sp>
    </p:spTree>
    <p:extLst>
      <p:ext uri="{BB962C8B-B14F-4D97-AF65-F5344CB8AC3E}">
        <p14:creationId xmlns:p14="http://schemas.microsoft.com/office/powerpoint/2010/main" val="220315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DE59-C044-C7FB-D733-E1CC8FC086C2}"/>
              </a:ext>
            </a:extLst>
          </p:cNvPr>
          <p:cNvSpPr>
            <a:spLocks noGrp="1"/>
          </p:cNvSpPr>
          <p:nvPr>
            <p:ph type="title"/>
          </p:nvPr>
        </p:nvSpPr>
        <p:spPr>
          <a:xfrm>
            <a:off x="838200" y="365126"/>
            <a:ext cx="4086225" cy="922898"/>
          </a:xfrm>
        </p:spPr>
        <p:txBody>
          <a:bodyPr>
            <a:normAutofit fontScale="90000"/>
          </a:bodyPr>
          <a:lstStyle/>
          <a:p>
            <a:r>
              <a:rPr lang="en-US" sz="4000" dirty="0">
                <a:solidFill>
                  <a:schemeClr val="accent1"/>
                </a:solidFill>
              </a:rPr>
              <a:t>FRISCO BACKYARD</a:t>
            </a:r>
          </a:p>
        </p:txBody>
      </p:sp>
      <p:pic>
        <p:nvPicPr>
          <p:cNvPr id="5" name="Content Placeholder 4">
            <a:extLst>
              <a:ext uri="{FF2B5EF4-FFF2-40B4-BE49-F238E27FC236}">
                <a16:creationId xmlns:a16="http://schemas.microsoft.com/office/drawing/2014/main" id="{F8946BC7-2E38-0B6F-8455-AC9BF0D371B4}"/>
              </a:ext>
            </a:extLst>
          </p:cNvPr>
          <p:cNvPicPr>
            <a:picLocks noGrp="1" noChangeAspect="1"/>
          </p:cNvPicPr>
          <p:nvPr>
            <p:ph sz="half" idx="1"/>
          </p:nvPr>
        </p:nvPicPr>
        <p:blipFill rotWithShape="1">
          <a:blip r:embed="rId3"/>
          <a:srcRect l="2654" t="7416" r="2811" b="14346"/>
          <a:stretch/>
        </p:blipFill>
        <p:spPr>
          <a:xfrm>
            <a:off x="6360422" y="118983"/>
            <a:ext cx="5660571" cy="6057981"/>
          </a:xfrm>
          <a:prstGeom prst="rect">
            <a:avLst/>
          </a:prstGeom>
          <a:solidFill>
            <a:schemeClr val="tx1"/>
          </a:solidFill>
          <a:ln w="38100">
            <a:solidFill>
              <a:schemeClr val="bg1"/>
            </a:solidFill>
          </a:ln>
        </p:spPr>
      </p:pic>
      <p:sp>
        <p:nvSpPr>
          <p:cNvPr id="3" name="Content Placeholder 2">
            <a:extLst>
              <a:ext uri="{FF2B5EF4-FFF2-40B4-BE49-F238E27FC236}">
                <a16:creationId xmlns:a16="http://schemas.microsoft.com/office/drawing/2014/main" id="{31A531D8-BF4B-0173-EFC0-AF9F627569FB}"/>
              </a:ext>
            </a:extLst>
          </p:cNvPr>
          <p:cNvSpPr txBox="1">
            <a:spLocks/>
          </p:cNvSpPr>
          <p:nvPr/>
        </p:nvSpPr>
        <p:spPr>
          <a:xfrm>
            <a:off x="266700" y="1288024"/>
            <a:ext cx="5334000" cy="48889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solidFill>
                  <a:schemeClr val="tx1"/>
                </a:solidFill>
              </a:rPr>
              <a:t>Dillon Ranger District received 9M visits in 2022</a:t>
            </a:r>
            <a:endParaRPr lang="en-US" sz="1400" dirty="0">
              <a:solidFill>
                <a:schemeClr val="tx1"/>
              </a:solidFill>
            </a:endParaRPr>
          </a:p>
          <a:p>
            <a:pPr marL="457200" indent="-457200">
              <a:buFont typeface="Arial" panose="020B0604020202020204" pitchFamily="34" charset="0"/>
              <a:buChar char="•"/>
            </a:pPr>
            <a:r>
              <a:rPr lang="en-US" dirty="0">
                <a:solidFill>
                  <a:schemeClr val="tx1"/>
                </a:solidFill>
              </a:rPr>
              <a:t>Frisco “Backyard” is a 3,025-acre area of National Forest System land immediately adjacent to the town</a:t>
            </a:r>
            <a:endParaRPr lang="en-US" sz="1400" dirty="0">
              <a:solidFill>
                <a:schemeClr val="tx1"/>
              </a:solidFill>
            </a:endParaRPr>
          </a:p>
          <a:p>
            <a:pPr marL="457200" indent="-457200">
              <a:buFont typeface="Arial" panose="020B0604020202020204" pitchFamily="34" charset="0"/>
              <a:buChar char="•"/>
            </a:pPr>
            <a:r>
              <a:rPr lang="en-US" dirty="0">
                <a:solidFill>
                  <a:schemeClr val="tx1"/>
                </a:solidFill>
              </a:rPr>
              <a:t>Backyard received 251k visits in 2022 </a:t>
            </a:r>
            <a:endParaRPr lang="en-US" sz="1500" dirty="0">
              <a:solidFill>
                <a:schemeClr val="tx1"/>
              </a:solidFill>
            </a:endParaRPr>
          </a:p>
          <a:p>
            <a:pPr marL="457200" indent="-457200">
              <a:buFont typeface="Arial" panose="020B0604020202020204" pitchFamily="34" charset="0"/>
              <a:buChar char="•"/>
            </a:pPr>
            <a:r>
              <a:rPr lang="en-US" dirty="0">
                <a:solidFill>
                  <a:schemeClr val="tx1"/>
                </a:solidFill>
              </a:rPr>
              <a:t>Newly designated National Monument</a:t>
            </a:r>
          </a:p>
          <a:p>
            <a:pPr marL="1143000" lvl="1" indent="-457200"/>
            <a:endParaRPr lang="en-US" dirty="0"/>
          </a:p>
        </p:txBody>
      </p:sp>
    </p:spTree>
    <p:extLst>
      <p:ext uri="{BB962C8B-B14F-4D97-AF65-F5344CB8AC3E}">
        <p14:creationId xmlns:p14="http://schemas.microsoft.com/office/powerpoint/2010/main" val="116080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accent1"/>
                </a:solidFill>
              </a:rPr>
              <a:t>RECREATION EXPERIENCE IN THE BACKYARD</a:t>
            </a:r>
          </a:p>
        </p:txBody>
      </p:sp>
      <p:pic>
        <p:nvPicPr>
          <p:cNvPr id="5" name="Picture 4" descr="A lake surrounded by trees and mountains&#10;&#10;Description automatically generated">
            <a:extLst>
              <a:ext uri="{FF2B5EF4-FFF2-40B4-BE49-F238E27FC236}">
                <a16:creationId xmlns:a16="http://schemas.microsoft.com/office/drawing/2014/main" id="{661BE5B1-FC6E-3CB3-2B3A-92719B835F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3752" y="1027681"/>
            <a:ext cx="7794038" cy="5179100"/>
          </a:xfrm>
          <a:prstGeom prst="rect">
            <a:avLst/>
          </a:prstGeom>
          <a:ln w="38100">
            <a:solidFill>
              <a:schemeClr val="bg1"/>
            </a:solidFill>
          </a:ln>
        </p:spPr>
      </p:pic>
    </p:spTree>
    <p:extLst>
      <p:ext uri="{BB962C8B-B14F-4D97-AF65-F5344CB8AC3E}">
        <p14:creationId xmlns:p14="http://schemas.microsoft.com/office/powerpoint/2010/main" val="61706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a:xfrm>
            <a:off x="838200" y="365126"/>
            <a:ext cx="3315346" cy="922898"/>
          </a:xfrm>
        </p:spPr>
        <p:txBody>
          <a:bodyPr>
            <a:noAutofit/>
          </a:bodyPr>
          <a:lstStyle/>
          <a:p>
            <a:r>
              <a:rPr lang="en-US" sz="4000" dirty="0">
                <a:solidFill>
                  <a:schemeClr val="accent1"/>
                </a:solidFill>
              </a:rPr>
              <a:t>SOCIAL TRAILS</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257175" y="1288024"/>
            <a:ext cx="4644434" cy="4888940"/>
          </a:xfrm>
        </p:spPr>
        <p:txBody>
          <a:bodyPr>
            <a:normAutofit/>
          </a:bodyPr>
          <a:lstStyle/>
          <a:p>
            <a:pPr marL="457200" indent="-457200">
              <a:buFont typeface="Arial" panose="020B0604020202020204" pitchFamily="34" charset="0"/>
              <a:buChar char="•"/>
            </a:pPr>
            <a:r>
              <a:rPr lang="en-US" dirty="0">
                <a:solidFill>
                  <a:schemeClr val="tx1"/>
                </a:solidFill>
              </a:rPr>
              <a:t>Existing trails:</a:t>
            </a:r>
          </a:p>
          <a:p>
            <a:pPr marL="1143000" lvl="1" indent="-457200"/>
            <a:r>
              <a:rPr lang="en-US" dirty="0">
                <a:solidFill>
                  <a:schemeClr val="tx1"/>
                </a:solidFill>
              </a:rPr>
              <a:t>21.1 miles user created</a:t>
            </a:r>
          </a:p>
          <a:p>
            <a:pPr marL="1143000" lvl="1" indent="-457200"/>
            <a:r>
              <a:rPr lang="en-US" dirty="0">
                <a:solidFill>
                  <a:schemeClr val="tx1"/>
                </a:solidFill>
              </a:rPr>
              <a:t>14.6 miles FS system trails</a:t>
            </a:r>
          </a:p>
          <a:p>
            <a:pPr marL="457200" indent="-457200">
              <a:buFont typeface="Arial" panose="020B0604020202020204" pitchFamily="34" charset="0"/>
              <a:buChar char="•"/>
            </a:pPr>
            <a:r>
              <a:rPr lang="en-US" dirty="0">
                <a:solidFill>
                  <a:schemeClr val="tx1"/>
                </a:solidFill>
              </a:rPr>
              <a:t>Trail system not sustainably constructed, some trails are redundant</a:t>
            </a:r>
          </a:p>
          <a:p>
            <a:pPr marL="457200" indent="-457200">
              <a:buFont typeface="Arial" panose="020B0604020202020204" pitchFamily="34" charset="0"/>
              <a:buChar char="•"/>
            </a:pPr>
            <a:r>
              <a:rPr lang="en-US" dirty="0">
                <a:solidFill>
                  <a:schemeClr val="tx1"/>
                </a:solidFill>
              </a:rPr>
              <a:t>Trail system does not support current or projected visitation</a:t>
            </a:r>
          </a:p>
        </p:txBody>
      </p:sp>
      <p:pic>
        <p:nvPicPr>
          <p:cNvPr id="4" name="Picture 3">
            <a:extLst>
              <a:ext uri="{FF2B5EF4-FFF2-40B4-BE49-F238E27FC236}">
                <a16:creationId xmlns:a16="http://schemas.microsoft.com/office/drawing/2014/main" id="{467DCB7E-5E6E-6A06-97F8-2B9FBAD25C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5"/>
          <a:stretch/>
        </p:blipFill>
        <p:spPr>
          <a:xfrm>
            <a:off x="5720317" y="157533"/>
            <a:ext cx="6313116" cy="6019431"/>
          </a:xfrm>
          <a:prstGeom prst="rect">
            <a:avLst/>
          </a:prstGeom>
          <a:solidFill>
            <a:schemeClr val="tx1"/>
          </a:solidFill>
          <a:ln w="38100">
            <a:solidFill>
              <a:schemeClr val="bg1"/>
            </a:solidFill>
          </a:ln>
        </p:spPr>
      </p:pic>
    </p:spTree>
    <p:extLst>
      <p:ext uri="{BB962C8B-B14F-4D97-AF65-F5344CB8AC3E}">
        <p14:creationId xmlns:p14="http://schemas.microsoft.com/office/powerpoint/2010/main" val="1374703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a:xfrm>
            <a:off x="838200" y="365126"/>
            <a:ext cx="6032029" cy="922898"/>
          </a:xfrm>
        </p:spPr>
        <p:txBody>
          <a:bodyPr>
            <a:noAutofit/>
          </a:bodyPr>
          <a:lstStyle/>
          <a:p>
            <a:r>
              <a:rPr lang="en-US" sz="4000" dirty="0">
                <a:solidFill>
                  <a:schemeClr val="accent1"/>
                </a:solidFill>
              </a:rPr>
              <a:t>FOREST FUELS IN THE BACKYARD</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838200" y="1673816"/>
            <a:ext cx="5530702" cy="4551069"/>
          </a:xfrm>
        </p:spPr>
        <p:txBody>
          <a:bodyPr>
            <a:normAutofit/>
          </a:bodyPr>
          <a:lstStyle/>
          <a:p>
            <a:r>
              <a:rPr lang="en-US" dirty="0">
                <a:solidFill>
                  <a:schemeClr val="tx1"/>
                </a:solidFill>
                <a:latin typeface="Barlow Medium" panose="00000600000000000000" pitchFamily="50" charset="0"/>
              </a:rPr>
              <a:t>There is a need to reduce fuels within the Frisco Backyard</a:t>
            </a:r>
          </a:p>
          <a:p>
            <a:pPr marL="457200" indent="-457200">
              <a:buFont typeface="Arial" panose="020B0604020202020204" pitchFamily="34" charset="0"/>
              <a:buChar char="•"/>
            </a:pPr>
            <a:r>
              <a:rPr lang="en-US" dirty="0">
                <a:solidFill>
                  <a:schemeClr val="tx1"/>
                </a:solidFill>
              </a:rPr>
              <a:t>Mountain pine beetle epidemic of early 2000s</a:t>
            </a:r>
            <a:endParaRPr lang="en-US" sz="1900" dirty="0">
              <a:solidFill>
                <a:schemeClr val="tx1"/>
              </a:solidFill>
            </a:endParaRPr>
          </a:p>
          <a:p>
            <a:pPr marL="457200" indent="-457200">
              <a:buFont typeface="Arial" panose="020B0604020202020204" pitchFamily="34" charset="0"/>
              <a:buChar char="•"/>
            </a:pPr>
            <a:r>
              <a:rPr lang="en-US" dirty="0">
                <a:solidFill>
                  <a:schemeClr val="tx1"/>
                </a:solidFill>
              </a:rPr>
              <a:t>Extensive dead standing and down lodgepole pine</a:t>
            </a:r>
            <a:endParaRPr lang="en-US" sz="1900" dirty="0">
              <a:solidFill>
                <a:schemeClr val="tx1"/>
              </a:solidFill>
            </a:endParaRPr>
          </a:p>
          <a:p>
            <a:pPr marL="457200" indent="-457200">
              <a:buFont typeface="Arial" panose="020B0604020202020204" pitchFamily="34" charset="0"/>
              <a:buChar char="•"/>
            </a:pPr>
            <a:r>
              <a:rPr lang="en-US" dirty="0">
                <a:solidFill>
                  <a:schemeClr val="tx1"/>
                </a:solidFill>
              </a:rPr>
              <a:t>Wildland urban interface</a:t>
            </a:r>
            <a:endParaRPr lang="en-US" sz="1900" dirty="0">
              <a:solidFill>
                <a:schemeClr val="tx1"/>
              </a:solidFill>
            </a:endParaRPr>
          </a:p>
          <a:p>
            <a:pPr marL="457200" indent="-457200">
              <a:buFont typeface="Arial" panose="020B0604020202020204" pitchFamily="34" charset="0"/>
              <a:buChar char="•"/>
            </a:pPr>
            <a:r>
              <a:rPr lang="en-US" dirty="0">
                <a:solidFill>
                  <a:schemeClr val="tx1"/>
                </a:solidFill>
              </a:rPr>
              <a:t>Increased frequency and magnitude of wildfire on the WRNF and near Backyard</a:t>
            </a:r>
          </a:p>
        </p:txBody>
      </p:sp>
      <p:pic>
        <p:nvPicPr>
          <p:cNvPr id="5" name="Picture 4">
            <a:extLst>
              <a:ext uri="{FF2B5EF4-FFF2-40B4-BE49-F238E27FC236}">
                <a16:creationId xmlns:a16="http://schemas.microsoft.com/office/drawing/2014/main" id="{BDC70B0C-CDFB-29E1-8C54-EDED1BDDFD4B}"/>
              </a:ext>
            </a:extLst>
          </p:cNvPr>
          <p:cNvPicPr>
            <a:picLocks noChangeAspect="1"/>
          </p:cNvPicPr>
          <p:nvPr/>
        </p:nvPicPr>
        <p:blipFill rotWithShape="1">
          <a:blip r:embed="rId3"/>
          <a:srcRect t="9116"/>
          <a:stretch/>
        </p:blipFill>
        <p:spPr>
          <a:xfrm>
            <a:off x="6982043" y="118730"/>
            <a:ext cx="5028210" cy="6106156"/>
          </a:xfrm>
          <a:prstGeom prst="rect">
            <a:avLst/>
          </a:prstGeom>
          <a:solidFill>
            <a:schemeClr val="tx1"/>
          </a:solidFill>
          <a:ln w="38100">
            <a:solidFill>
              <a:schemeClr val="bg1"/>
            </a:solidFill>
          </a:ln>
        </p:spPr>
      </p:pic>
    </p:spTree>
    <p:extLst>
      <p:ext uri="{BB962C8B-B14F-4D97-AF65-F5344CB8AC3E}">
        <p14:creationId xmlns:p14="http://schemas.microsoft.com/office/powerpoint/2010/main" val="127484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4000" dirty="0">
                <a:solidFill>
                  <a:schemeClr val="accent1"/>
                </a:solidFill>
              </a:rPr>
              <a:t>THE FRISCO BACKYARD NEEDS…</a:t>
            </a:r>
          </a:p>
        </p:txBody>
      </p:sp>
      <p:sp>
        <p:nvSpPr>
          <p:cNvPr id="9" name="Rectangle 8">
            <a:extLst>
              <a:ext uri="{FF2B5EF4-FFF2-40B4-BE49-F238E27FC236}">
                <a16:creationId xmlns:a16="http://schemas.microsoft.com/office/drawing/2014/main" id="{B74F7948-A1A3-1FFE-9929-26547C677E9F}"/>
              </a:ext>
            </a:extLst>
          </p:cNvPr>
          <p:cNvSpPr/>
          <p:nvPr/>
        </p:nvSpPr>
        <p:spPr>
          <a:xfrm>
            <a:off x="925034" y="1816192"/>
            <a:ext cx="3700130" cy="391475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F5EE5A-B9D6-8008-CF68-B6D75561E481}"/>
              </a:ext>
            </a:extLst>
          </p:cNvPr>
          <p:cNvSpPr txBox="1"/>
          <p:nvPr/>
        </p:nvSpPr>
        <p:spPr>
          <a:xfrm>
            <a:off x="912694" y="1966138"/>
            <a:ext cx="3696141" cy="830997"/>
          </a:xfrm>
          <a:prstGeom prst="rect">
            <a:avLst/>
          </a:prstGeom>
          <a:noFill/>
        </p:spPr>
        <p:txBody>
          <a:bodyPr wrap="square" rtlCol="0">
            <a:spAutoFit/>
          </a:bodyPr>
          <a:lstStyle/>
          <a:p>
            <a:pPr algn="ctr"/>
            <a:r>
              <a:rPr lang="en-US" sz="2400" dirty="0"/>
              <a:t>Improved &amp; Sustainable </a:t>
            </a:r>
            <a:br>
              <a:rPr lang="en-US" sz="2400" dirty="0"/>
            </a:br>
            <a:r>
              <a:rPr lang="en-US" sz="2400" dirty="0"/>
              <a:t>Recreation Experience</a:t>
            </a:r>
          </a:p>
        </p:txBody>
      </p:sp>
      <p:sp>
        <p:nvSpPr>
          <p:cNvPr id="8" name="Rectangle 7">
            <a:extLst>
              <a:ext uri="{FF2B5EF4-FFF2-40B4-BE49-F238E27FC236}">
                <a16:creationId xmlns:a16="http://schemas.microsoft.com/office/drawing/2014/main" id="{9EB1B6CF-24A9-D693-26BB-33ECA3F9AD49}"/>
              </a:ext>
            </a:extLst>
          </p:cNvPr>
          <p:cNvSpPr/>
          <p:nvPr/>
        </p:nvSpPr>
        <p:spPr>
          <a:xfrm>
            <a:off x="925034" y="1281864"/>
            <a:ext cx="370013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D74D33-8FFB-DB3A-53CB-E220DCFCC189}"/>
              </a:ext>
            </a:extLst>
          </p:cNvPr>
          <p:cNvSpPr txBox="1"/>
          <p:nvPr/>
        </p:nvSpPr>
        <p:spPr>
          <a:xfrm>
            <a:off x="1086546" y="1348838"/>
            <a:ext cx="3360774" cy="400110"/>
          </a:xfrm>
          <a:prstGeom prst="rect">
            <a:avLst/>
          </a:prstGeom>
          <a:noFill/>
        </p:spPr>
        <p:txBody>
          <a:bodyPr wrap="square">
            <a:spAutoFit/>
          </a:bodyPr>
          <a:lstStyle/>
          <a:p>
            <a:pPr algn="ctr"/>
            <a:r>
              <a:rPr lang="en-US" sz="2000" b="1" dirty="0">
                <a:solidFill>
                  <a:schemeClr val="bg1"/>
                </a:solidFill>
              </a:rPr>
              <a:t>PROJECT NEEDS</a:t>
            </a:r>
          </a:p>
        </p:txBody>
      </p:sp>
      <p:sp>
        <p:nvSpPr>
          <p:cNvPr id="14" name="TextBox 13">
            <a:extLst>
              <a:ext uri="{FF2B5EF4-FFF2-40B4-BE49-F238E27FC236}">
                <a16:creationId xmlns:a16="http://schemas.microsoft.com/office/drawing/2014/main" id="{1D0C89DD-E2DC-D97E-0242-E7F24E7A73DE}"/>
              </a:ext>
            </a:extLst>
          </p:cNvPr>
          <p:cNvSpPr txBox="1"/>
          <p:nvPr/>
        </p:nvSpPr>
        <p:spPr>
          <a:xfrm>
            <a:off x="912694" y="3117017"/>
            <a:ext cx="3708481" cy="830997"/>
          </a:xfrm>
          <a:prstGeom prst="rect">
            <a:avLst/>
          </a:prstGeom>
          <a:noFill/>
        </p:spPr>
        <p:txBody>
          <a:bodyPr wrap="square" rtlCol="0">
            <a:spAutoFit/>
          </a:bodyPr>
          <a:lstStyle/>
          <a:p>
            <a:pPr algn="ctr"/>
            <a:r>
              <a:rPr lang="en-US" sz="2400" dirty="0"/>
              <a:t>Reduced wildfire risk </a:t>
            </a:r>
            <a:br>
              <a:rPr lang="en-US" sz="2400" dirty="0"/>
            </a:br>
            <a:r>
              <a:rPr lang="en-US" sz="2400" dirty="0"/>
              <a:t>to the Town</a:t>
            </a:r>
          </a:p>
        </p:txBody>
      </p:sp>
      <p:sp>
        <p:nvSpPr>
          <p:cNvPr id="16" name="TextBox 15">
            <a:extLst>
              <a:ext uri="{FF2B5EF4-FFF2-40B4-BE49-F238E27FC236}">
                <a16:creationId xmlns:a16="http://schemas.microsoft.com/office/drawing/2014/main" id="{F2DFAC2C-DBA4-D36A-573B-D03E49AC7F09}"/>
              </a:ext>
            </a:extLst>
          </p:cNvPr>
          <p:cNvSpPr txBox="1"/>
          <p:nvPr/>
        </p:nvSpPr>
        <p:spPr>
          <a:xfrm>
            <a:off x="947439" y="4147318"/>
            <a:ext cx="3708481" cy="1569660"/>
          </a:xfrm>
          <a:prstGeom prst="rect">
            <a:avLst/>
          </a:prstGeom>
          <a:noFill/>
        </p:spPr>
        <p:txBody>
          <a:bodyPr wrap="square">
            <a:spAutoFit/>
          </a:bodyPr>
          <a:lstStyle/>
          <a:p>
            <a:pPr algn="ctr"/>
            <a:r>
              <a:rPr lang="en-US" sz="2400" dirty="0">
                <a:solidFill>
                  <a:schemeClr val="tx1"/>
                </a:solidFill>
              </a:rPr>
              <a:t>Protection of National Monument features from wildfire and recreation activities</a:t>
            </a:r>
          </a:p>
        </p:txBody>
      </p:sp>
      <p:cxnSp>
        <p:nvCxnSpPr>
          <p:cNvPr id="20" name="Straight Connector 19">
            <a:extLst>
              <a:ext uri="{FF2B5EF4-FFF2-40B4-BE49-F238E27FC236}">
                <a16:creationId xmlns:a16="http://schemas.microsoft.com/office/drawing/2014/main" id="{D6A2DB57-2AAD-BFBC-B17B-FCE81383017B}"/>
              </a:ext>
            </a:extLst>
          </p:cNvPr>
          <p:cNvCxnSpPr>
            <a:cxnSpLocks/>
          </p:cNvCxnSpPr>
          <p:nvPr/>
        </p:nvCxnSpPr>
        <p:spPr>
          <a:xfrm>
            <a:off x="2171510" y="3049772"/>
            <a:ext cx="119084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38939AE-5744-5E22-6F07-C42F6E4DB946}"/>
              </a:ext>
            </a:extLst>
          </p:cNvPr>
          <p:cNvCxnSpPr>
            <a:cxnSpLocks/>
          </p:cNvCxnSpPr>
          <p:nvPr/>
        </p:nvCxnSpPr>
        <p:spPr>
          <a:xfrm>
            <a:off x="2171510" y="4063409"/>
            <a:ext cx="119084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C40E224F-3663-CAE9-8155-93E9A68CD452}"/>
              </a:ext>
            </a:extLst>
          </p:cNvPr>
          <p:cNvSpPr/>
          <p:nvPr/>
        </p:nvSpPr>
        <p:spPr>
          <a:xfrm>
            <a:off x="5401340" y="1284943"/>
            <a:ext cx="5592725" cy="165931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8492C6-0276-A8A2-BB9F-ADBD22B7EB10}"/>
              </a:ext>
            </a:extLst>
          </p:cNvPr>
          <p:cNvSpPr txBox="1"/>
          <p:nvPr/>
        </p:nvSpPr>
        <p:spPr>
          <a:xfrm>
            <a:off x="5571015" y="1928561"/>
            <a:ext cx="5267638" cy="830997"/>
          </a:xfrm>
          <a:prstGeom prst="rect">
            <a:avLst/>
          </a:prstGeom>
          <a:noFill/>
        </p:spPr>
        <p:txBody>
          <a:bodyPr wrap="square" rtlCol="0">
            <a:spAutoFit/>
          </a:bodyPr>
          <a:lstStyle/>
          <a:p>
            <a:pPr algn="ctr"/>
            <a:r>
              <a:rPr lang="en-US" sz="2400" dirty="0"/>
              <a:t>Do we consider them as separate projects, or design them together?</a:t>
            </a:r>
          </a:p>
        </p:txBody>
      </p:sp>
      <p:sp>
        <p:nvSpPr>
          <p:cNvPr id="33" name="Rectangle 32">
            <a:extLst>
              <a:ext uri="{FF2B5EF4-FFF2-40B4-BE49-F238E27FC236}">
                <a16:creationId xmlns:a16="http://schemas.microsoft.com/office/drawing/2014/main" id="{0493FD0F-6140-40B3-20F9-A0A5664BA3A3}"/>
              </a:ext>
            </a:extLst>
          </p:cNvPr>
          <p:cNvSpPr/>
          <p:nvPr/>
        </p:nvSpPr>
        <p:spPr>
          <a:xfrm>
            <a:off x="5401338" y="1275537"/>
            <a:ext cx="5592725"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D19AD97-6106-9208-0C46-E3488A731C2B}"/>
              </a:ext>
            </a:extLst>
          </p:cNvPr>
          <p:cNvSpPr txBox="1"/>
          <p:nvPr/>
        </p:nvSpPr>
        <p:spPr>
          <a:xfrm>
            <a:off x="5571015" y="1338155"/>
            <a:ext cx="5267638" cy="400110"/>
          </a:xfrm>
          <a:prstGeom prst="rect">
            <a:avLst/>
          </a:prstGeom>
          <a:noFill/>
        </p:spPr>
        <p:txBody>
          <a:bodyPr wrap="square">
            <a:spAutoFit/>
          </a:bodyPr>
          <a:lstStyle/>
          <a:p>
            <a:pPr algn="ctr"/>
            <a:r>
              <a:rPr lang="en-US" sz="2000" b="1" dirty="0">
                <a:solidFill>
                  <a:schemeClr val="bg1"/>
                </a:solidFill>
              </a:rPr>
              <a:t>PROJECT DESIGN CONSIDERATIONS</a:t>
            </a:r>
          </a:p>
        </p:txBody>
      </p:sp>
      <p:sp>
        <p:nvSpPr>
          <p:cNvPr id="36" name="TextBox 35">
            <a:extLst>
              <a:ext uri="{FF2B5EF4-FFF2-40B4-BE49-F238E27FC236}">
                <a16:creationId xmlns:a16="http://schemas.microsoft.com/office/drawing/2014/main" id="{EF25260D-61BC-ACB3-C3E9-559231E6C602}"/>
              </a:ext>
            </a:extLst>
          </p:cNvPr>
          <p:cNvSpPr txBox="1"/>
          <p:nvPr/>
        </p:nvSpPr>
        <p:spPr>
          <a:xfrm>
            <a:off x="5408471" y="4093663"/>
            <a:ext cx="5592725" cy="1569660"/>
          </a:xfrm>
          <a:prstGeom prst="rect">
            <a:avLst/>
          </a:prstGeom>
          <a:solidFill>
            <a:schemeClr val="accent1">
              <a:lumMod val="40000"/>
              <a:lumOff val="60000"/>
            </a:schemeClr>
          </a:solidFill>
          <a:ln>
            <a:noFill/>
          </a:ln>
        </p:spPr>
        <p:txBody>
          <a:bodyPr wrap="square" rtlCol="0">
            <a:spAutoFit/>
          </a:bodyPr>
          <a:lstStyle/>
          <a:p>
            <a:pPr algn="ctr"/>
            <a:r>
              <a:rPr lang="en-US" sz="2400" dirty="0"/>
              <a:t>To balance high-quality recreational experience with effective wildfire risk mitigation, design them TOGETHER as a single project.</a:t>
            </a:r>
          </a:p>
        </p:txBody>
      </p:sp>
      <p:sp>
        <p:nvSpPr>
          <p:cNvPr id="37" name="Rectangle 36">
            <a:extLst>
              <a:ext uri="{FF2B5EF4-FFF2-40B4-BE49-F238E27FC236}">
                <a16:creationId xmlns:a16="http://schemas.microsoft.com/office/drawing/2014/main" id="{F05E3DBD-1FA2-BB99-0D55-088C85703A45}"/>
              </a:ext>
            </a:extLst>
          </p:cNvPr>
          <p:cNvSpPr/>
          <p:nvPr/>
        </p:nvSpPr>
        <p:spPr>
          <a:xfrm>
            <a:off x="5401336" y="3540643"/>
            <a:ext cx="5592725" cy="5500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BFD3815-3E29-07EE-FE08-90EEBBFF29A8}"/>
              </a:ext>
            </a:extLst>
          </p:cNvPr>
          <p:cNvSpPr txBox="1"/>
          <p:nvPr/>
        </p:nvSpPr>
        <p:spPr>
          <a:xfrm>
            <a:off x="5653817" y="3599073"/>
            <a:ext cx="5079790" cy="400110"/>
          </a:xfrm>
          <a:prstGeom prst="rect">
            <a:avLst/>
          </a:prstGeom>
          <a:noFill/>
        </p:spPr>
        <p:txBody>
          <a:bodyPr wrap="square">
            <a:spAutoFit/>
          </a:bodyPr>
          <a:lstStyle/>
          <a:p>
            <a:pPr algn="ctr"/>
            <a:r>
              <a:rPr lang="en-US" sz="2000" b="1" dirty="0">
                <a:solidFill>
                  <a:schemeClr val="bg1"/>
                </a:solidFill>
              </a:rPr>
              <a:t>INTEGRATED PROJECT DESIGN</a:t>
            </a:r>
          </a:p>
        </p:txBody>
      </p:sp>
      <p:sp>
        <p:nvSpPr>
          <p:cNvPr id="6" name="Arrow: Right 5">
            <a:extLst>
              <a:ext uri="{FF2B5EF4-FFF2-40B4-BE49-F238E27FC236}">
                <a16:creationId xmlns:a16="http://schemas.microsoft.com/office/drawing/2014/main" id="{3C5C175E-9C32-1D38-173E-5CA8FC2DF06F}"/>
              </a:ext>
            </a:extLst>
          </p:cNvPr>
          <p:cNvSpPr/>
          <p:nvPr/>
        </p:nvSpPr>
        <p:spPr>
          <a:xfrm rot="5400000">
            <a:off x="7870290" y="2966863"/>
            <a:ext cx="654819" cy="609600"/>
          </a:xfrm>
          <a:prstGeom prst="rightArrow">
            <a:avLst/>
          </a:prstGeom>
          <a:solidFill>
            <a:schemeClr val="accent1"/>
          </a:solidFill>
          <a:ln>
            <a:solidFill>
              <a:srgbClr val="E6ED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88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p:txBody>
          <a:bodyPr>
            <a:normAutofit/>
          </a:bodyPr>
          <a:lstStyle/>
          <a:p>
            <a:r>
              <a:rPr lang="en-US" sz="3600" dirty="0">
                <a:solidFill>
                  <a:schemeClr val="accent1"/>
                </a:solidFill>
              </a:rPr>
              <a:t>DELINEATE RECREATION AND FUELS PRIORITY ZONES</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619125" y="1440424"/>
            <a:ext cx="5216107" cy="4865126"/>
          </a:xfrm>
        </p:spPr>
        <p:txBody>
          <a:bodyPr>
            <a:normAutofit/>
          </a:bodyPr>
          <a:lstStyle/>
          <a:p>
            <a:pPr marL="457200" indent="-457200">
              <a:buFont typeface="Arial" panose="020B0604020202020204" pitchFamily="34" charset="0"/>
              <a:buChar char="•"/>
            </a:pPr>
            <a:r>
              <a:rPr lang="en-US" dirty="0">
                <a:solidFill>
                  <a:schemeClr val="tx1"/>
                </a:solidFill>
              </a:rPr>
              <a:t>Three zones</a:t>
            </a:r>
          </a:p>
          <a:p>
            <a:pPr marL="1143000" lvl="1" indent="-457200"/>
            <a:r>
              <a:rPr lang="en-US" dirty="0">
                <a:solidFill>
                  <a:schemeClr val="tx1"/>
                </a:solidFill>
              </a:rPr>
              <a:t>High recreation priority</a:t>
            </a:r>
          </a:p>
          <a:p>
            <a:pPr marL="1143000" lvl="1" indent="-457200"/>
            <a:r>
              <a:rPr lang="en-US" dirty="0">
                <a:solidFill>
                  <a:schemeClr val="tx1"/>
                </a:solidFill>
              </a:rPr>
              <a:t>Moderate recreation priority</a:t>
            </a:r>
          </a:p>
          <a:p>
            <a:pPr marL="1143000" lvl="1" indent="-457200"/>
            <a:r>
              <a:rPr lang="en-US" dirty="0">
                <a:solidFill>
                  <a:schemeClr val="tx1"/>
                </a:solidFill>
              </a:rPr>
              <a:t>Lower recreation priority</a:t>
            </a:r>
          </a:p>
          <a:p>
            <a:pPr marL="457200" indent="-457200">
              <a:buFont typeface="Arial" panose="020B0604020202020204" pitchFamily="34" charset="0"/>
              <a:buChar char="•"/>
            </a:pPr>
            <a:r>
              <a:rPr lang="en-US" dirty="0">
                <a:solidFill>
                  <a:schemeClr val="tx1"/>
                </a:solidFill>
              </a:rPr>
              <a:t>Factors considered</a:t>
            </a:r>
          </a:p>
          <a:p>
            <a:pPr marL="1143000" lvl="1" indent="-457200"/>
            <a:r>
              <a:rPr lang="en-US" dirty="0">
                <a:solidFill>
                  <a:schemeClr val="tx1"/>
                </a:solidFill>
              </a:rPr>
              <a:t>Trail density</a:t>
            </a:r>
          </a:p>
          <a:p>
            <a:pPr marL="1143000" lvl="1" indent="-457200"/>
            <a:r>
              <a:rPr lang="en-US" dirty="0">
                <a:solidFill>
                  <a:schemeClr val="tx1"/>
                </a:solidFill>
              </a:rPr>
              <a:t>Visitation</a:t>
            </a:r>
          </a:p>
          <a:p>
            <a:pPr marL="1143000" lvl="1" indent="-457200"/>
            <a:r>
              <a:rPr lang="en-US" dirty="0">
                <a:solidFill>
                  <a:schemeClr val="tx1"/>
                </a:solidFill>
              </a:rPr>
              <a:t>Proximity to town</a:t>
            </a:r>
          </a:p>
          <a:p>
            <a:pPr marL="1143000" lvl="1" indent="-457200"/>
            <a:r>
              <a:rPr lang="en-US" dirty="0">
                <a:solidFill>
                  <a:schemeClr val="tx1"/>
                </a:solidFill>
              </a:rPr>
              <a:t>Key destinations</a:t>
            </a:r>
          </a:p>
          <a:p>
            <a:pPr marL="1143000" lvl="1" indent="-457200"/>
            <a:r>
              <a:rPr lang="en-US" dirty="0">
                <a:solidFill>
                  <a:schemeClr val="tx1"/>
                </a:solidFill>
              </a:rPr>
              <a:t>Method of travel</a:t>
            </a:r>
          </a:p>
          <a:p>
            <a:pPr marL="1143000" lvl="1" indent="-457200"/>
            <a:r>
              <a:rPr lang="en-US" dirty="0">
                <a:solidFill>
                  <a:schemeClr val="tx1"/>
                </a:solidFill>
              </a:rPr>
              <a:t>Type of user</a:t>
            </a:r>
          </a:p>
          <a:p>
            <a:pPr marL="457200" indent="-457200">
              <a:buFont typeface="Arial" panose="020B0604020202020204" pitchFamily="34" charset="0"/>
              <a:buChar char="•"/>
            </a:pPr>
            <a:endParaRPr lang="en-US" sz="3200" dirty="0"/>
          </a:p>
        </p:txBody>
      </p:sp>
      <p:pic>
        <p:nvPicPr>
          <p:cNvPr id="4" name="Content Placeholder 6" descr="A map of a river&#10;&#10;Description automatically generated">
            <a:extLst>
              <a:ext uri="{FF2B5EF4-FFF2-40B4-BE49-F238E27FC236}">
                <a16:creationId xmlns:a16="http://schemas.microsoft.com/office/drawing/2014/main" id="{4769D381-DF0B-45B2-5A6E-94BB8D4BD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5233" y="1148212"/>
            <a:ext cx="5737642" cy="5004937"/>
          </a:xfrm>
          <a:prstGeom prst="rect">
            <a:avLst/>
          </a:prstGeom>
          <a:ln w="38100">
            <a:solidFill>
              <a:schemeClr val="bg1"/>
            </a:solidFill>
          </a:ln>
        </p:spPr>
      </p:pic>
    </p:spTree>
    <p:extLst>
      <p:ext uri="{BB962C8B-B14F-4D97-AF65-F5344CB8AC3E}">
        <p14:creationId xmlns:p14="http://schemas.microsoft.com/office/powerpoint/2010/main" val="91835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131B-02F3-F4F8-F957-1FBE8D27DD10}"/>
              </a:ext>
            </a:extLst>
          </p:cNvPr>
          <p:cNvSpPr>
            <a:spLocks noGrp="1"/>
          </p:cNvSpPr>
          <p:nvPr>
            <p:ph type="title"/>
          </p:nvPr>
        </p:nvSpPr>
        <p:spPr>
          <a:xfrm>
            <a:off x="838200" y="365125"/>
            <a:ext cx="5121166" cy="1332295"/>
          </a:xfrm>
        </p:spPr>
        <p:txBody>
          <a:bodyPr>
            <a:normAutofit/>
          </a:bodyPr>
          <a:lstStyle/>
          <a:p>
            <a:r>
              <a:rPr lang="en-US" sz="3600" dirty="0">
                <a:solidFill>
                  <a:schemeClr val="accent1"/>
                </a:solidFill>
              </a:rPr>
              <a:t>MAPPING FOREST TYPES</a:t>
            </a:r>
          </a:p>
        </p:txBody>
      </p:sp>
      <p:sp>
        <p:nvSpPr>
          <p:cNvPr id="3" name="Content Placeholder 2">
            <a:extLst>
              <a:ext uri="{FF2B5EF4-FFF2-40B4-BE49-F238E27FC236}">
                <a16:creationId xmlns:a16="http://schemas.microsoft.com/office/drawing/2014/main" id="{4476D213-7FE4-C67A-7916-2CB46FD59C53}"/>
              </a:ext>
            </a:extLst>
          </p:cNvPr>
          <p:cNvSpPr>
            <a:spLocks noGrp="1"/>
          </p:cNvSpPr>
          <p:nvPr>
            <p:ph sz="half" idx="1"/>
          </p:nvPr>
        </p:nvSpPr>
        <p:spPr>
          <a:xfrm>
            <a:off x="1061376" y="1820176"/>
            <a:ext cx="4668864" cy="3751567"/>
          </a:xfrm>
        </p:spPr>
        <p:txBody>
          <a:bodyPr>
            <a:normAutofit/>
          </a:bodyPr>
          <a:lstStyle/>
          <a:p>
            <a:pPr marL="457200" indent="-457200">
              <a:buFont typeface="Arial" panose="020B0604020202020204" pitchFamily="34" charset="0"/>
              <a:buChar char="•"/>
            </a:pPr>
            <a:r>
              <a:rPr lang="en-US" dirty="0">
                <a:solidFill>
                  <a:schemeClr val="tx1"/>
                </a:solidFill>
              </a:rPr>
              <a:t>Species type</a:t>
            </a:r>
            <a:endParaRPr lang="en-US" sz="1800" dirty="0">
              <a:solidFill>
                <a:schemeClr val="tx1"/>
              </a:solidFill>
            </a:endParaRPr>
          </a:p>
          <a:p>
            <a:pPr marL="457200" indent="-457200">
              <a:buFont typeface="Arial" panose="020B0604020202020204" pitchFamily="34" charset="0"/>
              <a:buChar char="•"/>
            </a:pPr>
            <a:r>
              <a:rPr lang="en-US" dirty="0">
                <a:solidFill>
                  <a:schemeClr val="tx1"/>
                </a:solidFill>
              </a:rPr>
              <a:t>Tree density</a:t>
            </a:r>
            <a:endParaRPr lang="en-US" sz="1800" dirty="0">
              <a:solidFill>
                <a:schemeClr val="tx1"/>
              </a:solidFill>
            </a:endParaRPr>
          </a:p>
          <a:p>
            <a:pPr marL="457200" indent="-457200">
              <a:buFont typeface="Arial" panose="020B0604020202020204" pitchFamily="34" charset="0"/>
              <a:buChar char="•"/>
            </a:pPr>
            <a:r>
              <a:rPr lang="en-US" dirty="0">
                <a:solidFill>
                  <a:schemeClr val="tx1"/>
                </a:solidFill>
              </a:rPr>
              <a:t>Mortality</a:t>
            </a:r>
          </a:p>
          <a:p>
            <a:pPr marL="457200" indent="-457200">
              <a:buFont typeface="Arial" panose="020B0604020202020204" pitchFamily="34" charset="0"/>
              <a:buChar char="•"/>
            </a:pPr>
            <a:r>
              <a:rPr lang="en-US" dirty="0">
                <a:solidFill>
                  <a:schemeClr val="tx1"/>
                </a:solidFill>
              </a:rPr>
              <a:t>Ground fuels</a:t>
            </a:r>
            <a:endParaRPr lang="en-US" dirty="0"/>
          </a:p>
          <a:p>
            <a:pPr marL="457200" indent="-457200">
              <a:buFont typeface="Arial" panose="020B0604020202020204" pitchFamily="34" charset="0"/>
              <a:buChar char="•"/>
            </a:pPr>
            <a:endParaRPr lang="en-US" dirty="0"/>
          </a:p>
        </p:txBody>
      </p:sp>
      <p:pic>
        <p:nvPicPr>
          <p:cNvPr id="6" name="Picture 5" descr="A map of a city&#10;&#10;Description automatically generated">
            <a:extLst>
              <a:ext uri="{FF2B5EF4-FFF2-40B4-BE49-F238E27FC236}">
                <a16:creationId xmlns:a16="http://schemas.microsoft.com/office/drawing/2014/main" id="{1A6BFB0F-DD21-CAFE-5E37-818E43E87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66" y="39218"/>
            <a:ext cx="4997810" cy="6690678"/>
          </a:xfrm>
          <a:prstGeom prst="rect">
            <a:avLst/>
          </a:prstGeom>
        </p:spPr>
      </p:pic>
    </p:spTree>
    <p:extLst>
      <p:ext uri="{BB962C8B-B14F-4D97-AF65-F5344CB8AC3E}">
        <p14:creationId xmlns:p14="http://schemas.microsoft.com/office/powerpoint/2010/main" val="1817941388"/>
      </p:ext>
    </p:extLst>
  </p:cSld>
  <p:clrMapOvr>
    <a:masterClrMapping/>
  </p:clrMapOvr>
</p:sld>
</file>

<file path=ppt/theme/theme1.xml><?xml version="1.0" encoding="utf-8"?>
<a:theme xmlns:a="http://schemas.openxmlformats.org/drawingml/2006/main" name="1_Custom Design">
  <a:themeElements>
    <a:clrScheme name="SEG brand">
      <a:dk1>
        <a:srgbClr val="334C4D"/>
      </a:dk1>
      <a:lt1>
        <a:srgbClr val="FFFFFF"/>
      </a:lt1>
      <a:dk2>
        <a:srgbClr val="00758C"/>
      </a:dk2>
      <a:lt2>
        <a:srgbClr val="F8F1CE"/>
      </a:lt2>
      <a:accent1>
        <a:srgbClr val="D3B31B"/>
      </a:accent1>
      <a:accent2>
        <a:srgbClr val="00758C"/>
      </a:accent2>
      <a:accent3>
        <a:srgbClr val="D55A1F"/>
      </a:accent3>
      <a:accent4>
        <a:srgbClr val="508657"/>
      </a:accent4>
      <a:accent5>
        <a:srgbClr val="004D78"/>
      </a:accent5>
      <a:accent6>
        <a:srgbClr val="334C00"/>
      </a:accent6>
      <a:hlink>
        <a:srgbClr val="467886"/>
      </a:hlink>
      <a:folHlink>
        <a:srgbClr val="D3B31B"/>
      </a:folHlink>
    </a:clrScheme>
    <a:fontScheme name="SEG fonts">
      <a:majorFont>
        <a:latin typeface="Alumni Sans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F4A-DCAA-4F04-8592-31E1992C38F5}" vid="{F886BFCF-1432-4AB6-99A1-F5A032BEB4BC}"/>
    </a:ext>
  </a:extLst>
</a:theme>
</file>

<file path=ppt/theme/theme2.xml><?xml version="1.0" encoding="utf-8"?>
<a:theme xmlns:a="http://schemas.openxmlformats.org/drawingml/2006/main" name="2_Custom Design">
  <a:themeElements>
    <a:clrScheme name="SEG brand">
      <a:dk1>
        <a:srgbClr val="334C4D"/>
      </a:dk1>
      <a:lt1>
        <a:srgbClr val="FFFFFF"/>
      </a:lt1>
      <a:dk2>
        <a:srgbClr val="00758C"/>
      </a:dk2>
      <a:lt2>
        <a:srgbClr val="F8F1CE"/>
      </a:lt2>
      <a:accent1>
        <a:srgbClr val="D3B31B"/>
      </a:accent1>
      <a:accent2>
        <a:srgbClr val="00758C"/>
      </a:accent2>
      <a:accent3>
        <a:srgbClr val="D55A1F"/>
      </a:accent3>
      <a:accent4>
        <a:srgbClr val="508657"/>
      </a:accent4>
      <a:accent5>
        <a:srgbClr val="004D78"/>
      </a:accent5>
      <a:accent6>
        <a:srgbClr val="334C00"/>
      </a:accent6>
      <a:hlink>
        <a:srgbClr val="467886"/>
      </a:hlink>
      <a:folHlink>
        <a:srgbClr val="D3B31B"/>
      </a:folHlink>
    </a:clrScheme>
    <a:fontScheme name="SEG fonts">
      <a:majorFont>
        <a:latin typeface="Alumni Sans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F4A-DCAA-4F04-8592-31E1992C38F5}" vid="{8AB5242B-2FEB-48A6-AC3A-33A7EC82B3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B270C937151545B70AFCA48BBC1723" ma:contentTypeVersion="18" ma:contentTypeDescription="Create a new document." ma:contentTypeScope="" ma:versionID="95e5f57538de3c08809b4693010a73f8">
  <xsd:schema xmlns:xsd="http://www.w3.org/2001/XMLSchema" xmlns:xs="http://www.w3.org/2001/XMLSchema" xmlns:p="http://schemas.microsoft.com/office/2006/metadata/properties" xmlns:ns3="9148fcea-f44c-4f55-b0b7-62a9b71c72d1" xmlns:ns4="eb1b2ca9-0e8e-40c1-8398-5ae10e267165" targetNamespace="http://schemas.microsoft.com/office/2006/metadata/properties" ma:root="true" ma:fieldsID="1cda21eeb8d190d603b4edf03eaf9a01" ns3:_="" ns4:_="">
    <xsd:import namespace="9148fcea-f44c-4f55-b0b7-62a9b71c72d1"/>
    <xsd:import namespace="eb1b2ca9-0e8e-40c1-8398-5ae10e26716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48fcea-f44c-4f55-b0b7-62a9b71c72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1b2ca9-0e8e-40c1-8398-5ae10e26716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b1b2ca9-0e8e-40c1-8398-5ae10e267165" xsi:nil="true"/>
  </documentManagement>
</p:properties>
</file>

<file path=customXml/itemProps1.xml><?xml version="1.0" encoding="utf-8"?>
<ds:datastoreItem xmlns:ds="http://schemas.openxmlformats.org/officeDocument/2006/customXml" ds:itemID="{E299E418-3667-47E6-89D3-0F783E487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48fcea-f44c-4f55-b0b7-62a9b71c72d1"/>
    <ds:schemaRef ds:uri="eb1b2ca9-0e8e-40c1-8398-5ae10e2671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20DA62-7C86-4350-B1C1-FF4FA623E853}">
  <ds:schemaRefs>
    <ds:schemaRef ds:uri="http://schemas.microsoft.com/sharepoint/v3/contenttype/forms"/>
  </ds:schemaRefs>
</ds:datastoreItem>
</file>

<file path=customXml/itemProps3.xml><?xml version="1.0" encoding="utf-8"?>
<ds:datastoreItem xmlns:ds="http://schemas.openxmlformats.org/officeDocument/2006/customXml" ds:itemID="{9ECC936B-B5AC-43AA-8A48-0A82F265F3A5}">
  <ds:schemaRefs>
    <ds:schemaRef ds:uri="http://schemas.microsoft.com/office/2006/documentManagement/types"/>
    <ds:schemaRef ds:uri="http://schemas.microsoft.com/office/infopath/2007/PartnerControls"/>
    <ds:schemaRef ds:uri="http://purl.org/dc/terms/"/>
    <ds:schemaRef ds:uri="9148fcea-f44c-4f55-b0b7-62a9b71c72d1"/>
    <ds:schemaRef ds:uri="http://schemas.openxmlformats.org/package/2006/metadata/core-properties"/>
    <ds:schemaRef ds:uri="http://purl.org/dc/elements/1.1/"/>
    <ds:schemaRef ds:uri="eb1b2ca9-0e8e-40c1-8398-5ae10e267165"/>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SEG Brand PP template_basic</Template>
  <TotalTime>2646</TotalTime>
  <Words>2033</Words>
  <Application>Microsoft Office PowerPoint</Application>
  <PresentationFormat>Widescreen</PresentationFormat>
  <Paragraphs>190</Paragraphs>
  <Slides>18</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Alumni Sans Light</vt:lpstr>
      <vt:lpstr>Alumni Sans Medium</vt:lpstr>
      <vt:lpstr>Alumni Sans SemiBold</vt:lpstr>
      <vt:lpstr>Aptos</vt:lpstr>
      <vt:lpstr>Aptos Display</vt:lpstr>
      <vt:lpstr>Arial</vt:lpstr>
      <vt:lpstr>Barlow</vt:lpstr>
      <vt:lpstr>Barlow Medium</vt:lpstr>
      <vt:lpstr>Barlow SemiBold</vt:lpstr>
      <vt:lpstr>1_Custom Design</vt:lpstr>
      <vt:lpstr>2_Custom Design</vt:lpstr>
      <vt:lpstr>Office Theme</vt:lpstr>
      <vt:lpstr>PLANNING RECREATION EXPERIENCE AND FUELS MITIGATION TOGETHER</vt:lpstr>
      <vt:lpstr>RECREATION EXPERIENCE VS. FUEL TREATMENTS</vt:lpstr>
      <vt:lpstr>FRISCO BACKYARD</vt:lpstr>
      <vt:lpstr>RECREATION EXPERIENCE IN THE BACKYARD</vt:lpstr>
      <vt:lpstr>SOCIAL TRAILS</vt:lpstr>
      <vt:lpstr>FOREST FUELS IN THE BACKYARD</vt:lpstr>
      <vt:lpstr>THE FRISCO BACKYARD NEEDS…</vt:lpstr>
      <vt:lpstr>DELINEATE RECREATION AND FUELS PRIORITY ZONES</vt:lpstr>
      <vt:lpstr>MAPPING FOREST TYPES</vt:lpstr>
      <vt:lpstr>FUELS TREATMENT TYPES</vt:lpstr>
      <vt:lpstr>PowerPoint Presentation</vt:lpstr>
      <vt:lpstr>NEXT STEPS – NEPA PROCESS</vt:lpstr>
      <vt:lpstr>PowerPoint Presentation</vt:lpstr>
      <vt:lpstr>PowerPoint Presentation</vt:lpstr>
      <vt:lpstr>Temperature 1980-2020</vt:lpstr>
      <vt:lpstr>ZONE 1 – “RECREATION PRIORITY AREA”</vt:lpstr>
      <vt:lpstr> ZONE 2 – “RECREATION/FUELS AREA”</vt:lpstr>
      <vt:lpstr>ZONE 3 “FUELS MANAGEMENT PRIORITY AREA”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 Smith</dc:creator>
  <cp:lastModifiedBy>Massman, Samuel - FS, CO</cp:lastModifiedBy>
  <cp:revision>31</cp:revision>
  <dcterms:created xsi:type="dcterms:W3CDTF">2024-04-26T16:47:15Z</dcterms:created>
  <dcterms:modified xsi:type="dcterms:W3CDTF">2024-06-20T22:21:40Z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0x010100B2B270C937151545B70AFCA48BBC1723</vt:lpwstr>
  </property>
</Properties>
</file>